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8" r:id="rId5"/>
    <p:sldId id="466" r:id="rId6"/>
    <p:sldId id="261" r:id="rId7"/>
    <p:sldId id="470" r:id="rId8"/>
    <p:sldId id="467" r:id="rId9"/>
    <p:sldId id="461" r:id="rId10"/>
    <p:sldId id="471" r:id="rId11"/>
    <p:sldId id="269" r:id="rId12"/>
    <p:sldId id="457" r:id="rId13"/>
    <p:sldId id="464" r:id="rId14"/>
    <p:sldId id="472" r:id="rId15"/>
    <p:sldId id="468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CFD5"/>
    <a:srgbClr val="E5E5E7"/>
    <a:srgbClr val="232241"/>
    <a:srgbClr val="3F3F5B"/>
    <a:srgbClr val="DCDCE0"/>
    <a:srgbClr val="C4C4CC"/>
    <a:srgbClr val="B9B9C3"/>
    <a:srgbClr val="D4D4DA"/>
    <a:srgbClr val="ADADB9"/>
    <a:srgbClr val="C8C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B65BA4-5730-4B7D-9461-E35D60952CFA}" v="96" dt="2024-10-23T17:43:58.1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355745-A264-4400-A8D3-B7B13596D9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000"/>
              <a:t>Discover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853229-AFF8-43D8-8555-39F8D4DE91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D4046-5866-459D-BEB5-A0B0377E3E3F}" type="datetime1">
              <a:rPr lang="en-US" sz="1000" smtClean="0"/>
              <a:t>10/25/2024</a:t>
            </a:fld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1810E-B09E-4D2E-B752-2E69698D7E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8240"/>
            <a:ext cx="5029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2DB7E-9A28-4025-A128-4DF1E719C5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85ABBE-7BE6-4E78-A3CA-A9F0C7AFCB23}" type="slidenum">
              <a:rPr lang="en-US" sz="1000" smtClean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81021419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5T14:47:11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15 24575,'4'-4'0,"1"-6"0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9:58:08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24575,'638'0'0,"-630"0"0,0 0 0,0 1 0,0 0 0,-1 0 0,11 3 0,-17-4 0,1 1 0,-1-1 0,0 1 0,1-1 0,-1 1 0,0-1 0,1 1 0,-1 0 0,0 0 0,0 0 0,0-1 0,0 1 0,0 0 0,0 0 0,0 0 0,0 1 0,0-1 0,0 0 0,-1 0 0,1 0 0,0 1 0,-1-1 0,1 0 0,-1 1 0,1-1 0,-1 0 0,0 1 0,0-1 0,1 1 0,-1-1 0,0 1 0,0-1 0,0 0 0,-1 1 0,1-1 0,0 1 0,-1 1 0,0 0 0,-1 0 0,1-1 0,-1 1 0,1-1 0,-1 1 0,0-1 0,0 0 0,0 0 0,0 0 0,0 0 0,-1 0 0,1 0 0,0 0 0,-1-1 0,0 0 0,1 1 0,-1-1 0,0 0 0,0 0 0,1 0 0,-1 0 0,-6 0 0,-7 2 0,0-1 0,-30 0 0,38-2 0,-3 0 0,6-1 0,1 1 0,-1 0 0,0 0 0,1 0 0,-1 1 0,1-1 0,-1 1 0,1 1 0,-1-1 0,1 0 0,0 1 0,-5 2 0,9-4 0,0 0 0,0 0 0,0 0 0,0 0 0,-1 1 0,1-1 0,0 0 0,0 0 0,0 0 0,0 0 0,0 0 0,0 0 0,0 0 0,0 1 0,0-1 0,0 0 0,0 0 0,-1 0 0,1 0 0,0 0 0,0 1 0,0-1 0,0 0 0,0 0 0,0 0 0,0 0 0,0 0 0,0 1 0,0-1 0,0 0 0,0 0 0,0 0 0,1 0 0,-1 0 0,0 0 0,0 1 0,0-1 0,0 0 0,0 0 0,0 0 0,0 0 0,0 0 0,0 0 0,0 1 0,0-1 0,1 0 0,-1 0 0,10 4 0,12 1 0,61 1 0,104-7 0,-68-1 0,-81 1 0,40 1 0,-69 1 0,0 0 0,-1 1 0,1 0 0,0 0 0,-1 1 0,14 6 0,1 3 0,0 2 0,-1 1 0,0 1 0,-2 1 0,36 36 0,-52-49 0,0 0 0,1 0 0,-1-1 0,1 1 0,0-1 0,-1 0 0,2-1 0,-1 1 0,10 3 0,-2-3 0,0 0 0,24 2 0,-20-4 0,-30-2 0,0 1 0,0 0 0,0 1 0,0 1 0,-13 2 0,18-2 0,0 0 0,0 0 0,0 1 0,1 0 0,-1 0 0,1 0 0,0 1 0,0 1 0,-9 6 0,16-11 0,0 0 0,0 0 0,-1 0 0,1 0 0,0 1 0,0-1 0,-1 0 0,1 0 0,0 1 0,0-1 0,0 0 0,0 0 0,-1 1 0,1-1 0,0 0 0,0 0 0,0 1 0,0-1 0,0 0 0,0 0 0,0 1 0,0-1 0,0 0 0,0 1 0,0-1 0,0 0 0,0 1 0,0-1 0,0 0 0,0 0 0,0 1 0,0-1 0,0 0 0,0 1 0,1-1 0,-1 0 0,0 0 0,0 1 0,0-1 0,0 0 0,1 0 0,-1 0 0,0 1 0,0-1 0,1 0 0,-1 0 0,0 0 0,0 0 0,1 1 0,-1-1 0,0 0 0,0 0 0,1 0 0,-1 0 0,0 0 0,0 0 0,1 0 0,-1 0 0,0 0 0,1 0 0,20 4 0,-21-4 0,47 3 0,0-2 0,53-6 0,-53-2 0,87-24 0,-58 11 0,-47 13 0,7-2 0,0 1 0,1 2 0,47-2 0,-65 7 0,11 1 0,0-1 0,50-9 0,-72 8-273,1 0 0,0 1 0,-1 0 0,14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9:58:16.5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0 131 24575,'8'0'0,"0"-2"0,0 1 0,0-1 0,0 0 0,-1-1 0,1 1 0,-1-2 0,13-6 0,21-8 0,-11 9 0,46-7 0,-25 6 0,115-20 0,-132 23 0,0 1 0,0 2 0,0 1 0,1 1 0,48 5 0,-51 7 0,-31-10 0,-1 0 0,1 0 0,-1 0 0,1 0 0,-1 1 0,0-1 0,1 0 0,-1 0 0,0 1 0,1-1 0,-1 0 0,1 1 0,-1-1 0,0 0 0,0 1 0,1-1 0,-1 1 0,0-1 0,0 0 0,1 1 0,-1-1 0,0 1 0,0 0 0,-1 0 0,1-1 0,0 1 0,-1-1 0,1 1 0,-1-1 0,1 1 0,-1-1 0,1 1 0,-1-1 0,0 0 0,1 1 0,-1-1 0,1 0 0,-1 1 0,0-1 0,1 0 0,-1 0 0,0 0 0,1 0 0,-2 1 0,-12 2 0,0-1 0,-23 1 0,-14 3 0,-123 19 0,281-24 0,114-4 0,-131-12 0,-59 9 0,38-2 0,-68 7 0,11 1 0,0-1 0,0 1 0,0 1 0,21 3 0,-31-3 0,0-1 0,0 0 0,0 1 0,0 0 0,0-1 0,0 1 0,-1 0 0,1 0 0,0 0 0,-1 0 0,1 0 0,0 0 0,-1 1 0,1-1 0,-1 1 0,0-1 0,1 1 0,-1-1 0,0 1 0,0 0 0,0-1 0,0 1 0,0 0 0,-1 0 0,1 0 0,0 0 0,-1-1 0,0 1 0,1 0 0,-1 0 0,0 0 0,0 0 0,0 0 0,0 0 0,0 0 0,-1 4 0,0-3 0,0 0 0,0 0 0,0 0 0,-1 0 0,1 0 0,-1 0 0,1 0 0,-1-1 0,0 1 0,0 0 0,0-1 0,-1 0 0,1 0 0,-1 1 0,1-1 0,-1-1 0,1 1 0,-1 0 0,-5 2 0,-7 2 0,1 0 0,-30 7 0,24-8 0,-2 1 0,0-1 0,-1-2 0,-36 2 0,-72-6 0,51-1 0,50 2 0,20 1 0,1 0 0,0-1 0,0 0 0,0-1 0,-1 0 0,1 0 0,-16-5 0,24 5 0,0 1 0,0-1 0,0 1 0,1 0 0,-1-1 0,0 0 0,0 1 0,0-1 0,0 1 0,1-1 0,-1 0 0,0 0 0,1 1 0,-1-1 0,1 0 0,-1 0 0,0 0 0,1 0 0,0 0 0,-1 0 0,1 0 0,0 0 0,-1 0 0,1 0 0,0 0 0,0 0 0,0 0 0,0 0 0,0 0 0,0 0 0,0 0 0,0 0 0,0 0 0,1 0 0,-1 0 0,0 0 0,1 0 0,-1 0 0,1 0 0,-1 1 0,1-1 0,-1 0 0,1 0 0,-1 0 0,2-1 0,1-1 0,0-1 0,0 0 0,0 1 0,1 0 0,-1 0 0,1 0 0,0 0 0,7-4 0,7 1 0,1 0 0,-1 1 0,1 1 0,36-3 0,-24 3 0,98-8 0,179 7 0,-265 5 0,-32 0 0,1 1 0,0 1 0,0 0 0,-1 0 0,1 1 0,-1 0 0,0 1 0,0 1 0,19 9 0,-26-12 0,-1 1 0,1-1 0,-1 0 0,1 1 0,-1 0 0,0-1 0,0 1 0,0 0 0,-1 1 0,1-1 0,-1 1 0,0-1 0,0 1 0,0-1 0,0 1 0,0 0 0,-1 0 0,0 0 0,0 0 0,0 0 0,0 0 0,0 1 0,-1-1 0,0 0 0,0 0 0,0 0 0,-1 0 0,1 1 0,-1-1 0,-1 5 0,-1-1 0,1 5 0,3-13 0,0 0 0,-1 1 0,1-1 0,0 0 0,-1 0 0,1 0 0,0 0 0,0 0 0,-1 0 0,1 0 0,0 0 0,0 0 0,-1 0 0,1 0 0,0 0 0,-1 0 0,1-1 0,0 1 0,0 0 0,-1-1 0,2 1 0,33-14 0,-25 9 0,0 1 0,1 0 0,15-3 0,15 1 0,0 2 0,0 1 0,1 3 0,42 4 0,-74-3 0,0 1 0,0 0 0,-1 1 0,1 0 0,-1 1 0,1-1 0,-1 2 0,0-1 0,-1 1 0,1 1 0,7 6 0,-15-11 0,0-1 0,0 1 0,0 0 0,0 0 0,0 0 0,0 0 0,0 0 0,0 0 0,0 0 0,-1 0 0,1 0 0,-1 1 0,1-1 0,-1 0 0,1 0 0,-1 1 0,1-1 0,-1 3 0,0-4 0,0 1 0,0 0 0,-1 0 0,1 0 0,0-1 0,-1 1 0,1 0 0,-1 0 0,1-1 0,-1 1 0,1 0 0,-1-1 0,0 1 0,1-1 0,-1 1 0,1-1 0,-1 1 0,0-1 0,0 1 0,1-1 0,-2 1 0,-4 1 0,-1 0 0,1 0 0,0 0 0,0-1 0,-13 1 0,-233-2 0,111-2 0,61 3 0,-94-3 0,155-1-273,-1-1 0,1-1 0,0 0 0,-30-14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9:58:18.9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24575,'123'-1'0,"139"3"0,-75 26 0,-126-13 0,-41-9 0,-1-2 0,0 0 0,22 2 0,274-5 0,-154-3 0,-152 2-273,0 1 0,1-1 0,-1 1 0,11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9:58:23.1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0 193 24575,'5'-1'0,"0"0"0,0 0 0,0-1 0,-1 1 0,1-1 0,0 0 0,-1 0 0,6-4 0,5-2 0,48-22 0,-25 11 0,0 2 0,47-15 0,-77 30 0,24-7 0,-1 1 0,58-7 0,24-2 0,-73 10 0,61-3 0,108 11 0,-209-1 0,0 0 0,0 0 0,0 0 0,0 0 0,0 0 0,0 0 0,0 0 0,0 0 0,0 0 0,0 0 0,-1 0 0,1 0 0,0 0 0,0 0 0,0 0 0,0 0 0,0 1 0,0-1 0,0 0 0,0 0 0,0 0 0,0 0 0,0 0 0,0 0 0,0 0 0,0 0 0,0 0 0,0 0 0,0 0 0,0 0 0,0 0 0,0 0 0,0 1 0,0-1 0,0 0 0,0 0 0,0 0 0,0 0 0,1 0 0,-1 0 0,0 0 0,0 0 0,0 0 0,0 0 0,0 0 0,0 0 0,0 0 0,0 0 0,0 0 0,-12 6 0,-19 5 0,-169 32 0,51-5 0,55-12 0,168-23 0,715-5 128,-455 3-1621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60720" y="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86CA08A8-CD0A-4CED-A7DF-8FE5DAE0B145}" type="datetime1">
              <a:rPr lang="en-US" smtClean="0"/>
              <a:t>10/25/2024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74520" y="365773"/>
            <a:ext cx="3108960" cy="174879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2331720"/>
            <a:ext cx="5486400" cy="644652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60720" y="8778240"/>
            <a:ext cx="109728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78ADB214-F42C-4297-A187-8792AE2D2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4219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lnSpc>
        <a:spcPct val="90000"/>
      </a:lnSpc>
      <a:spcBef>
        <a:spcPts val="600"/>
      </a:spcBef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857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60375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28650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01688" indent="-171450" algn="l" defTabSz="914400" rtl="0" eaLnBrk="1" latinLnBrk="0" hangingPunct="1">
      <a:lnSpc>
        <a:spcPct val="90000"/>
      </a:lnSpc>
      <a:spcBef>
        <a:spcPts val="300"/>
      </a:spcBef>
      <a:buFont typeface="Arial" panose="020B0604020202020204" pitchFamily="34" charset="0"/>
      <a:buChar char="‒"/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BEA0D-D131-4391-93BB-D91D490D75F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0800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7C852-32E5-4B98-6634-EF801FA07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02601-205A-6C7D-806C-7A0D4033C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E4216-D9CB-C547-F4AF-7180D2264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5A66E9-5336-CF0C-F25E-E5D4885BB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C4FD1F1-1EE9-4B17-AE4C-6763AA80FA30}" type="datetime1">
              <a:rPr lang="en-US" smtClean="0"/>
              <a:t>10/25/2024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FC2144-E459-967B-3ED4-0AAD95977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03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BEA0D-D131-4391-93BB-D91D490D75F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026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11E68-5188-4260-8723-8CB45CDB5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74838" y="365125"/>
            <a:ext cx="3108325" cy="17494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6DC233-65A0-4163-AD2B-CE32D1206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4AFDA0-E2F3-4591-9F09-05DD75D0D3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9A38957-4577-4E93-A30C-A53F7765CC37}" type="datetime1">
              <a:rPr lang="en-US" smtClean="0"/>
              <a:t>10/25/2024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32E2F3-EA17-43B4-AC28-6B283A0ACB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B214-F42C-4297-A187-8792AE2D2F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4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iginal Pic" hidden="1">
            <a:extLst>
              <a:ext uri="{FF2B5EF4-FFF2-40B4-BE49-F238E27FC236}">
                <a16:creationId xmlns:a16="http://schemas.microsoft.com/office/drawing/2014/main" id="{6CCDEB53-AD79-49BA-A077-9D66AD93AC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ircle 1">
            <a:extLst>
              <a:ext uri="{FF2B5EF4-FFF2-40B4-BE49-F238E27FC236}">
                <a16:creationId xmlns:a16="http://schemas.microsoft.com/office/drawing/2014/main" id="{53C481EB-84E1-4D5D-87F9-1AB7BB9E52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6F50334D-7C16-4893-A7DD-3746BA1528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2B370DA1-B697-485E-B1D2-4D5D368BD9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FE719E70-B8E8-4260-A82F-9F21688C43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6742F21-6CCC-43B6-9409-0D0EBFB67A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pic>
        <p:nvPicPr>
          <p:cNvPr id="8" name="Discover Logo" descr="A picture containing logo&#10;&#10;Description automatically generated">
            <a:extLst>
              <a:ext uri="{FF2B5EF4-FFF2-40B4-BE49-F238E27FC236}">
                <a16:creationId xmlns:a16="http://schemas.microsoft.com/office/drawing/2014/main" id="{3CACCECD-24A8-4B3C-A62D-2A6AE3C8DC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69920" y="2941320"/>
            <a:ext cx="5852160" cy="975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09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2570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bk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ircle 2">
            <a:extLst>
              <a:ext uri="{FF2B5EF4-FFF2-40B4-BE49-F238E27FC236}">
                <a16:creationId xmlns:a16="http://schemas.microsoft.com/office/drawing/2014/main" id="{42EB56E5-07A9-4583-B8A1-1388302DA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7" name="Circle 3">
            <a:extLst>
              <a:ext uri="{FF2B5EF4-FFF2-40B4-BE49-F238E27FC236}">
                <a16:creationId xmlns:a16="http://schemas.microsoft.com/office/drawing/2014/main" id="{2F5AA2EC-43FB-4E2B-BEE3-0A2B099AF6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8" name="Circle 4">
            <a:extLst>
              <a:ext uri="{FF2B5EF4-FFF2-40B4-BE49-F238E27FC236}">
                <a16:creationId xmlns:a16="http://schemas.microsoft.com/office/drawing/2014/main" id="{CC786D2F-7518-43F0-A5D3-E1681EA34B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9" name="Circle 5">
            <a:extLst>
              <a:ext uri="{FF2B5EF4-FFF2-40B4-BE49-F238E27FC236}">
                <a16:creationId xmlns:a16="http://schemas.microsoft.com/office/drawing/2014/main" id="{CDAA2BE9-1770-4899-974D-CEF6F2513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E5690D-501D-4139-AB31-D6FA14F9FC49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A80601D5-86F0-4DD5-907A-027C24FEA3D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range Fill">
              <a:extLst>
                <a:ext uri="{FF2B5EF4-FFF2-40B4-BE49-F238E27FC236}">
                  <a16:creationId xmlns:a16="http://schemas.microsoft.com/office/drawing/2014/main" id="{A2802A00-8783-4D5C-AE6D-90572BCA2CB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pic>
          <p:nvPicPr>
            <p:cNvPr id="13" name="Circle 1">
              <a:extLst>
                <a:ext uri="{FF2B5EF4-FFF2-40B4-BE49-F238E27FC236}">
                  <a16:creationId xmlns:a16="http://schemas.microsoft.com/office/drawing/2014/main" id="{EB3A1D82-A12B-4FCA-ADF1-95851DE655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4" name="Circle 4">
              <a:extLst>
                <a:ext uri="{FF2B5EF4-FFF2-40B4-BE49-F238E27FC236}">
                  <a16:creationId xmlns:a16="http://schemas.microsoft.com/office/drawing/2014/main" id="{F03E68C1-571B-4E29-8C55-7A51F5C97C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5" name="Circle 5">
              <a:extLst>
                <a:ext uri="{FF2B5EF4-FFF2-40B4-BE49-F238E27FC236}">
                  <a16:creationId xmlns:a16="http://schemas.microsoft.com/office/drawing/2014/main" id="{0DB5086E-FCB2-4515-945E-9A99E770D98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6" name="Picture 15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B92865FA-F5DD-4487-A0C8-85C9775DA5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368E362-171E-4A61-AADE-BA3EE91C1C0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CF3331-BF7B-4B79-81FC-9EDA549F42E0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108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ange">
    <p:bg>
      <p:bgPr>
        <a:gradFill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5284E45D-D953-49CA-BD12-FBA407E748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3AD2EBC6-66D5-48D6-88F5-5753A1B24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2" name="Circle 3">
            <a:extLst>
              <a:ext uri="{FF2B5EF4-FFF2-40B4-BE49-F238E27FC236}">
                <a16:creationId xmlns:a16="http://schemas.microsoft.com/office/drawing/2014/main" id="{C4702A37-AE61-4516-8697-964512427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05BEEFCE-2527-4BF0-BF4D-9571D933D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8ABEB82D-FAC8-4E93-A810-F06E093D46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4360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BAFEE0-AFBA-479B-8F09-B77E2DF359F1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4DAB0C-3981-4807-A2C8-5978941437E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C8265-7C4C-4164-BE09-BEDD6EACFE7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BBCE4B-CFEB-4D59-8FFA-38451CEC993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0D502-889B-467A-8181-E86CF1525D1F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3867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881DC4-4669-46C4-937B-091CFD39DC6C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301BF-2C2B-49CB-B420-F3AAEE744A49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D024BA-0B33-4C8D-B1D6-A256A899EB6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16A4FE-BFED-4BF0-A362-CD89F5B1610A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B052B7-1AFF-49EB-9C72-FAF759BE1AB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09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18" y="593725"/>
            <a:ext cx="9143682" cy="5303520"/>
          </a:xfrm>
        </p:spPr>
        <p:txBody>
          <a:bodyPr tIns="91440" bIns="91440" anchor="ctr" anchorCtr="1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F20136-60F9-4E95-B8B7-A6B391BEE859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3ADB97-822B-47E5-9E99-8AEA04FF8517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402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Layout 1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3CA529-9053-48C2-B0C6-31AE875CBC9A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169920" y="228600"/>
            <a:ext cx="5852160" cy="585216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0800">
            <a:solidFill>
              <a:schemeClr val="bg1"/>
            </a:solidFill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DD19EF-5E18-47CB-B301-FAEF1E90B64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CF8BE4-98D4-403C-8D8A-F56FAE4253E2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7384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Orange">
    <p:bg>
      <p:bgPr>
        <a:gradFill flip="none" rotWithShape="1">
          <a:gsLst>
            <a:gs pos="0">
              <a:srgbClr val="FCB424"/>
            </a:gs>
            <a:gs pos="80000">
              <a:srgbClr val="EF7A3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EA02509E-3C4A-4046-A75B-DD212B64C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9" name="Circle 2">
            <a:extLst>
              <a:ext uri="{FF2B5EF4-FFF2-40B4-BE49-F238E27FC236}">
                <a16:creationId xmlns:a16="http://schemas.microsoft.com/office/drawing/2014/main" id="{CA678D74-D171-4BDA-B9E7-6D835B73D7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0" name="Circle 3">
            <a:extLst>
              <a:ext uri="{FF2B5EF4-FFF2-40B4-BE49-F238E27FC236}">
                <a16:creationId xmlns:a16="http://schemas.microsoft.com/office/drawing/2014/main" id="{D1405C83-6EEB-4BBC-BC38-1FDD5EC5A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1" name="Circle 4">
            <a:extLst>
              <a:ext uri="{FF2B5EF4-FFF2-40B4-BE49-F238E27FC236}">
                <a16:creationId xmlns:a16="http://schemas.microsoft.com/office/drawing/2014/main" id="{32195EB7-285D-4FA3-9B55-CC8120CB12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2" name="Circle 5">
            <a:extLst>
              <a:ext uri="{FF2B5EF4-FFF2-40B4-BE49-F238E27FC236}">
                <a16:creationId xmlns:a16="http://schemas.microsoft.com/office/drawing/2014/main" id="{027F7991-A094-400F-A0A8-2D02D0F9CD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79D148E-BBA3-430D-B5DF-F5D8697005A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BCD18-939C-4D8B-BF4D-BD4DF41425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3B11A-9588-4325-A544-A554AF6025F5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42A9E1-B795-4572-B7B6-93A29AC704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31C68C-D280-44C1-AE74-4B169173A8F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C396C9D-CCBE-453D-B6D0-2F4EFCC8DFA3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20E7F3-427B-46B2-B58C-2521FA9D8FAA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023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Navy">
    <p:bg>
      <p:bgPr>
        <a:gradFill>
          <a:gsLst>
            <a:gs pos="0">
              <a:schemeClr val="tx2">
                <a:lumMod val="75000"/>
                <a:lumOff val="25000"/>
              </a:schemeClr>
            </a:gs>
            <a:gs pos="80000">
              <a:schemeClr val="tx2">
                <a:lumMod val="90000"/>
                <a:lumOff val="1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ircle 1">
            <a:extLst>
              <a:ext uri="{FF2B5EF4-FFF2-40B4-BE49-F238E27FC236}">
                <a16:creationId xmlns:a16="http://schemas.microsoft.com/office/drawing/2014/main" id="{A1C0BDF5-BCBB-48BF-988D-345ED2FE1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8" name="Circle 2">
            <a:extLst>
              <a:ext uri="{FF2B5EF4-FFF2-40B4-BE49-F238E27FC236}">
                <a16:creationId xmlns:a16="http://schemas.microsoft.com/office/drawing/2014/main" id="{005B2E41-F335-4EE4-B520-C793433F61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73BFFC3A-E2B9-4DC4-A9EE-251FA7078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556E5C58-7A83-457B-9534-01C42A7B4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4705CFC6-B37C-402E-B8CF-587B843112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E8F5C6C9-8BA7-45E3-B552-1AC12769B4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99528C5-3F89-4A06-91BA-E42F3EAA02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647E4-9598-4ED6-96DD-ECABB9D1837B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FE44A9-F567-41FE-93C5-BA8905A43431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85AD2C-C956-44C5-8ABD-B260176068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68C2C-70A6-4D53-BC2C-FCC0C1D874DD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24B07-0F2B-4DF6-81ED-13FD4AA43A9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5628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t Gray">
    <p:bg>
      <p:bgPr>
        <a:gradFill>
          <a:gsLst>
            <a:gs pos="0">
              <a:schemeClr val="bg2">
                <a:lumMod val="60000"/>
                <a:lumOff val="40000"/>
              </a:schemeClr>
            </a:gs>
            <a:gs pos="80000">
              <a:schemeClr val="bg2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ircle 1">
            <a:extLst>
              <a:ext uri="{FF2B5EF4-FFF2-40B4-BE49-F238E27FC236}">
                <a16:creationId xmlns:a16="http://schemas.microsoft.com/office/drawing/2014/main" id="{B98CAB67-E615-4E14-8E78-45A5B2910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9192" b="28134"/>
          <a:stretch/>
        </p:blipFill>
        <p:spPr>
          <a:xfrm>
            <a:off x="0" y="0"/>
            <a:ext cx="10942320" cy="6858000"/>
          </a:xfrm>
          <a:prstGeom prst="rect">
            <a:avLst/>
          </a:prstGeom>
        </p:spPr>
      </p:pic>
      <p:pic>
        <p:nvPicPr>
          <p:cNvPr id="10" name="Circle 2">
            <a:extLst>
              <a:ext uri="{FF2B5EF4-FFF2-40B4-BE49-F238E27FC236}">
                <a16:creationId xmlns:a16="http://schemas.microsoft.com/office/drawing/2014/main" id="{31109005-C0E7-4BC0-BCFE-FF8E2EE311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646" b="41212"/>
          <a:stretch/>
        </p:blipFill>
        <p:spPr>
          <a:xfrm>
            <a:off x="4998720" y="2423160"/>
            <a:ext cx="7193280" cy="4434840"/>
          </a:xfrm>
          <a:prstGeom prst="rect">
            <a:avLst/>
          </a:prstGeom>
        </p:spPr>
      </p:pic>
      <p:pic>
        <p:nvPicPr>
          <p:cNvPr id="11" name="Circle 3">
            <a:extLst>
              <a:ext uri="{FF2B5EF4-FFF2-40B4-BE49-F238E27FC236}">
                <a16:creationId xmlns:a16="http://schemas.microsoft.com/office/drawing/2014/main" id="{04F904A0-3302-48F7-9783-D6C722EC3D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34055" b="4167"/>
          <a:stretch/>
        </p:blipFill>
        <p:spPr>
          <a:xfrm>
            <a:off x="8572500" y="1600200"/>
            <a:ext cx="3617976" cy="5257800"/>
          </a:xfrm>
          <a:prstGeom prst="rect">
            <a:avLst/>
          </a:prstGeom>
        </p:spPr>
      </p:pic>
      <p:pic>
        <p:nvPicPr>
          <p:cNvPr id="13" name="Circle 4">
            <a:extLst>
              <a:ext uri="{FF2B5EF4-FFF2-40B4-BE49-F238E27FC236}">
                <a16:creationId xmlns:a16="http://schemas.microsoft.com/office/drawing/2014/main" id="{FCAF61E9-8CCA-4A89-89D4-1F98EA2FBA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555" t="37500"/>
          <a:stretch/>
        </p:blipFill>
        <p:spPr>
          <a:xfrm>
            <a:off x="0" y="0"/>
            <a:ext cx="3261360" cy="3429000"/>
          </a:xfrm>
          <a:prstGeom prst="rect">
            <a:avLst/>
          </a:prstGeom>
        </p:spPr>
      </p:pic>
      <p:pic>
        <p:nvPicPr>
          <p:cNvPr id="14" name="Circle 5">
            <a:extLst>
              <a:ext uri="{FF2B5EF4-FFF2-40B4-BE49-F238E27FC236}">
                <a16:creationId xmlns:a16="http://schemas.microsoft.com/office/drawing/2014/main" id="{C2D17B5E-B975-434B-B75A-FA63D51C1E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1509"/>
          <a:stretch/>
        </p:blipFill>
        <p:spPr>
          <a:xfrm>
            <a:off x="685800" y="0"/>
            <a:ext cx="4038600" cy="1554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A75BC-C709-4260-8343-497B4DBF2DAE}"/>
              </a:ext>
            </a:extLst>
          </p:cNvPr>
          <p:cNvSpPr/>
          <p:nvPr userDrawn="1"/>
        </p:nvSpPr>
        <p:spPr>
          <a:xfrm>
            <a:off x="0" y="6263640"/>
            <a:ext cx="12192000" cy="5943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910D65-3435-46DC-8A51-B8B474B953F7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675864-98A9-463C-AEF1-82626DF0E13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0779570" y="6492241"/>
            <a:ext cx="1097280" cy="18287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15A5E1D-F3B6-4D30-BCCB-3E9E40A1F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86840" y="3429000"/>
            <a:ext cx="9418320" cy="822960"/>
          </a:xfrm>
          <a:noFill/>
          <a:ln>
            <a:noFill/>
          </a:ln>
        </p:spPr>
        <p:txBody>
          <a:bodyPr lIns="182880" tIns="91440" rIns="91440" bIns="91440" anchor="ctr" anchorCtr="0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subtitle style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B56FB-4877-4A0F-A971-6E8E44061D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86840" y="1828800"/>
            <a:ext cx="9418320" cy="1600200"/>
          </a:xfrm>
          <a:noFill/>
          <a:ln w="38100">
            <a:noFill/>
          </a:ln>
        </p:spPr>
        <p:txBody>
          <a:bodyPr lIns="182880" tIns="91440" rIns="91440" bIns="0" anchor="ctr" anchorCtr="0"/>
          <a:lstStyle>
            <a:lvl1pPr algn="l">
              <a:defRPr sz="4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84003-563E-44F2-AAB3-581DB31C6B45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B2C04B-8D91-43C5-8566-E1F200A0404D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8588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20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02F1819-A38F-4D6D-8D79-FABCA937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A34FF-9CC6-4D9F-8CFA-9FF06975DA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Circle 2">
            <a:extLst>
              <a:ext uri="{FF2B5EF4-FFF2-40B4-BE49-F238E27FC236}">
                <a16:creationId xmlns:a16="http://schemas.microsoft.com/office/drawing/2014/main" id="{9838DCE9-80DC-4253-869A-EE47503E1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5" name="Circle 3">
            <a:extLst>
              <a:ext uri="{FF2B5EF4-FFF2-40B4-BE49-F238E27FC236}">
                <a16:creationId xmlns:a16="http://schemas.microsoft.com/office/drawing/2014/main" id="{D79772C3-CF48-499B-B833-355FD3B777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6" name="Circle 4">
            <a:extLst>
              <a:ext uri="{FF2B5EF4-FFF2-40B4-BE49-F238E27FC236}">
                <a16:creationId xmlns:a16="http://schemas.microsoft.com/office/drawing/2014/main" id="{D9A2211F-915C-44FB-9F20-85C650D9FA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8" name="Circle 5">
            <a:extLst>
              <a:ext uri="{FF2B5EF4-FFF2-40B4-BE49-F238E27FC236}">
                <a16:creationId xmlns:a16="http://schemas.microsoft.com/office/drawing/2014/main" id="{3938E8CD-848A-471E-82EB-19F9219A4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1260957-2E07-4E04-B5A7-D61D49199047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0" name="TopBar Shdw">
              <a:extLst>
                <a:ext uri="{FF2B5EF4-FFF2-40B4-BE49-F238E27FC236}">
                  <a16:creationId xmlns:a16="http://schemas.microsoft.com/office/drawing/2014/main" id="{51FBBD6C-D915-44F2-8AB9-A60DB745B778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range Fill">
              <a:extLst>
                <a:ext uri="{FF2B5EF4-FFF2-40B4-BE49-F238E27FC236}">
                  <a16:creationId xmlns:a16="http://schemas.microsoft.com/office/drawing/2014/main" id="{C081873E-97AA-4D38-8252-F772D543F596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pic>
          <p:nvPicPr>
            <p:cNvPr id="12" name="Circle 1">
              <a:extLst>
                <a:ext uri="{FF2B5EF4-FFF2-40B4-BE49-F238E27FC236}">
                  <a16:creationId xmlns:a16="http://schemas.microsoft.com/office/drawing/2014/main" id="{8CC02D0B-5B4D-4F8B-9F73-3FD6DA4D7C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3" name="Circle 4">
              <a:extLst>
                <a:ext uri="{FF2B5EF4-FFF2-40B4-BE49-F238E27FC236}">
                  <a16:creationId xmlns:a16="http://schemas.microsoft.com/office/drawing/2014/main" id="{14AB27CF-3E3D-4671-9C69-7F649E3C9CC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4" name="Circle 5">
              <a:extLst>
                <a:ext uri="{FF2B5EF4-FFF2-40B4-BE49-F238E27FC236}">
                  <a16:creationId xmlns:a16="http://schemas.microsoft.com/office/drawing/2014/main" id="{FB79D89B-7FAC-4756-BFE6-B0B5E1165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5" name="Picture 14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2A761ADB-1209-43E6-81C1-57C2A8FA5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44D526-1C68-43E0-91F6-1CBA80DF2632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7E81D-4EE8-408B-BED2-616B96FDFFD4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8160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750919-D9E6-4F04-BD5A-1538B553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2D4417-1ECC-42B5-9CCB-C58DD22953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28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AC2BB9-72D5-4D98-8798-45A482F483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7440" y="1508125"/>
            <a:ext cx="5669280" cy="5029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85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950">
          <p15:clr>
            <a:srgbClr val="FBAE40"/>
          </p15:clr>
        </p15:guide>
        <p15:guide id="5" orient="horz" pos="25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7110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pos="7469" userDrawn="1">
          <p15:clr>
            <a:srgbClr val="FBAE40"/>
          </p15:clr>
        </p15:guide>
        <p15:guide id="3" orient="horz" pos="864" userDrawn="1">
          <p15:clr>
            <a:srgbClr val="FBAE40"/>
          </p15:clr>
        </p15:guide>
        <p15:guide id="4" orient="horz" pos="2534" userDrawn="1">
          <p15:clr>
            <a:srgbClr val="FBAE40"/>
          </p15:clr>
        </p15:guide>
        <p15:guide id="5" orient="horz" pos="9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/ GF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08A2D7-FE78-4D3B-8CCA-E796802C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Circle 2">
            <a:extLst>
              <a:ext uri="{FF2B5EF4-FFF2-40B4-BE49-F238E27FC236}">
                <a16:creationId xmlns:a16="http://schemas.microsoft.com/office/drawing/2014/main" id="{052CBD35-9949-4E8B-8891-F0D178F9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5959" b="41212"/>
          <a:stretch/>
        </p:blipFill>
        <p:spPr>
          <a:xfrm>
            <a:off x="10747359" y="5847445"/>
            <a:ext cx="1444641" cy="1010554"/>
          </a:xfrm>
          <a:prstGeom prst="rect">
            <a:avLst/>
          </a:prstGeom>
        </p:spPr>
      </p:pic>
      <p:pic>
        <p:nvPicPr>
          <p:cNvPr id="9" name="Circle 3">
            <a:extLst>
              <a:ext uri="{FF2B5EF4-FFF2-40B4-BE49-F238E27FC236}">
                <a16:creationId xmlns:a16="http://schemas.microsoft.com/office/drawing/2014/main" id="{A5991A19-83E8-4CA1-8A13-931EE3ABCA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6316" b="4167"/>
          <a:stretch/>
        </p:blipFill>
        <p:spPr>
          <a:xfrm>
            <a:off x="11469680" y="5568540"/>
            <a:ext cx="722321" cy="1289459"/>
          </a:xfrm>
          <a:prstGeom prst="rect">
            <a:avLst/>
          </a:prstGeom>
        </p:spPr>
      </p:pic>
      <p:pic>
        <p:nvPicPr>
          <p:cNvPr id="10" name="Circle 4">
            <a:extLst>
              <a:ext uri="{FF2B5EF4-FFF2-40B4-BE49-F238E27FC236}">
                <a16:creationId xmlns:a16="http://schemas.microsoft.com/office/drawing/2014/main" id="{03A950AF-6CBE-4C14-A6C0-7EB25D63AE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5529" t="37500"/>
          <a:stretch/>
        </p:blipFill>
        <p:spPr>
          <a:xfrm flipV="1">
            <a:off x="0" y="5568540"/>
            <a:ext cx="917485" cy="1289459"/>
          </a:xfrm>
          <a:prstGeom prst="rect">
            <a:avLst/>
          </a:prstGeom>
        </p:spPr>
      </p:pic>
      <p:pic>
        <p:nvPicPr>
          <p:cNvPr id="11" name="Circle 5">
            <a:extLst>
              <a:ext uri="{FF2B5EF4-FFF2-40B4-BE49-F238E27FC236}">
                <a16:creationId xmlns:a16="http://schemas.microsoft.com/office/drawing/2014/main" id="{6DAD1E7C-B599-4702-B587-B22334271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1509"/>
          <a:stretch/>
        </p:blipFill>
        <p:spPr>
          <a:xfrm flipV="1">
            <a:off x="0" y="6247939"/>
            <a:ext cx="1584960" cy="6100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7E6436-F649-4D36-BBC1-E4268F5AEFF3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2" name="TopBar Shdw">
              <a:extLst>
                <a:ext uri="{FF2B5EF4-FFF2-40B4-BE49-F238E27FC236}">
                  <a16:creationId xmlns:a16="http://schemas.microsoft.com/office/drawing/2014/main" id="{7A99BF02-1D23-42F0-8C4C-0B08C756F65E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range Fill">
              <a:extLst>
                <a:ext uri="{FF2B5EF4-FFF2-40B4-BE49-F238E27FC236}">
                  <a16:creationId xmlns:a16="http://schemas.microsoft.com/office/drawing/2014/main" id="{A7198D69-D5C9-4B98-9D7C-FD39354E2E5B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pic>
          <p:nvPicPr>
            <p:cNvPr id="14" name="Circle 1">
              <a:extLst>
                <a:ext uri="{FF2B5EF4-FFF2-40B4-BE49-F238E27FC236}">
                  <a16:creationId xmlns:a16="http://schemas.microsoft.com/office/drawing/2014/main" id="{38C80FF9-0732-4D65-8AA5-6E7FEF20674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5" name="Circle 4">
              <a:extLst>
                <a:ext uri="{FF2B5EF4-FFF2-40B4-BE49-F238E27FC236}">
                  <a16:creationId xmlns:a16="http://schemas.microsoft.com/office/drawing/2014/main" id="{DE4D07B0-0661-4D55-9AB5-E7DBF3E84B5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6" name="Circle 5">
              <a:extLst>
                <a:ext uri="{FF2B5EF4-FFF2-40B4-BE49-F238E27FC236}">
                  <a16:creationId xmlns:a16="http://schemas.microsoft.com/office/drawing/2014/main" id="{9B63577D-73EC-4105-A333-671F8BF860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17" name="Picture 16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93761E26-B013-409B-B0A7-CDA35A5454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466D177-FEBA-40FB-9E0F-A77722670B30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FEDA5-D5C7-49EB-8BEA-E1B46B8D00C1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2910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  <p15:guide id="2" pos="7469">
          <p15:clr>
            <a:srgbClr val="FBAE40"/>
          </p15:clr>
        </p15:guide>
        <p15:guide id="3" orient="horz" pos="864">
          <p15:clr>
            <a:srgbClr val="FBAE40"/>
          </p15:clr>
        </p15:guide>
        <p15:guide id="4" orient="horz" pos="2534">
          <p15:clr>
            <a:srgbClr val="FBAE40"/>
          </p15:clr>
        </p15:guide>
        <p15:guide id="5" orient="horz" pos="95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62B53-8713-4B28-98BA-D9854E7E7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  <a:prstGeom prst="rect">
            <a:avLst/>
          </a:prstGeom>
        </p:spPr>
        <p:txBody>
          <a:bodyPr vert="horz" lIns="0" tIns="9144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C4829-2DFF-43FF-B59E-0E098CF5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280" y="1508760"/>
            <a:ext cx="11521440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C12EAA-28F6-4585-A45D-5AA1B1B67D3C}"/>
              </a:ext>
            </a:extLst>
          </p:cNvPr>
          <p:cNvGrpSpPr/>
          <p:nvPr userDrawn="1"/>
        </p:nvGrpSpPr>
        <p:grpSpPr>
          <a:xfrm>
            <a:off x="0" y="0"/>
            <a:ext cx="12192000" cy="594360"/>
            <a:chOff x="0" y="0"/>
            <a:chExt cx="12192000" cy="594360"/>
          </a:xfrm>
        </p:grpSpPr>
        <p:sp>
          <p:nvSpPr>
            <p:cNvPr id="11" name="TopBar Shdw">
              <a:extLst>
                <a:ext uri="{FF2B5EF4-FFF2-40B4-BE49-F238E27FC236}">
                  <a16:creationId xmlns:a16="http://schemas.microsoft.com/office/drawing/2014/main" id="{29917347-BE2D-4EF2-BE9B-4FF4D917E0A9}"/>
                </a:ext>
              </a:extLst>
            </p:cNvPr>
            <p:cNvSpPr/>
            <p:nvPr userDrawn="1"/>
          </p:nvSpPr>
          <p:spPr>
            <a:xfrm>
              <a:off x="0" y="0"/>
              <a:ext cx="12192000" cy="59436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range Fill">
              <a:extLst>
                <a:ext uri="{FF2B5EF4-FFF2-40B4-BE49-F238E27FC236}">
                  <a16:creationId xmlns:a16="http://schemas.microsoft.com/office/drawing/2014/main" id="{843C5DE3-6CFD-4B34-93F6-3F68B2547E8C}"/>
                </a:ext>
              </a:extLst>
            </p:cNvPr>
            <p:cNvSpPr/>
            <p:nvPr userDrawn="1"/>
          </p:nvSpPr>
          <p:spPr>
            <a:xfrm>
              <a:off x="1524" y="0"/>
              <a:ext cx="12188952" cy="548640"/>
            </a:xfrm>
            <a:prstGeom prst="rect">
              <a:avLst/>
            </a:prstGeom>
            <a:gradFill flip="none" rotWithShape="1">
              <a:gsLst>
                <a:gs pos="0">
                  <a:srgbClr val="FCB424"/>
                </a:gs>
                <a:gs pos="80000">
                  <a:srgbClr val="EF7A34"/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pic>
          <p:nvPicPr>
            <p:cNvPr id="9" name="Circle 1">
              <a:extLst>
                <a:ext uri="{FF2B5EF4-FFF2-40B4-BE49-F238E27FC236}">
                  <a16:creationId xmlns:a16="http://schemas.microsoft.com/office/drawing/2014/main" id="{F37F5A11-E1C8-416C-A37E-1D7B61987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9192" b="85794"/>
            <a:stretch/>
          </p:blipFill>
          <p:spPr>
            <a:xfrm>
              <a:off x="0" y="0"/>
              <a:ext cx="10942320" cy="548640"/>
            </a:xfrm>
            <a:prstGeom prst="rect">
              <a:avLst/>
            </a:prstGeom>
          </p:spPr>
        </p:pic>
        <p:pic>
          <p:nvPicPr>
            <p:cNvPr id="12" name="Circle 4">
              <a:extLst>
                <a:ext uri="{FF2B5EF4-FFF2-40B4-BE49-F238E27FC236}">
                  <a16:creationId xmlns:a16="http://schemas.microsoft.com/office/drawing/2014/main" id="{99CABA19-C370-4A11-8719-964C611F774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40555" t="37500" b="52500"/>
            <a:stretch/>
          </p:blipFill>
          <p:spPr>
            <a:xfrm>
              <a:off x="0" y="0"/>
              <a:ext cx="3261360" cy="548640"/>
            </a:xfrm>
            <a:prstGeom prst="rect">
              <a:avLst/>
            </a:prstGeom>
          </p:spPr>
        </p:pic>
        <p:pic>
          <p:nvPicPr>
            <p:cNvPr id="13" name="Circle 5">
              <a:extLst>
                <a:ext uri="{FF2B5EF4-FFF2-40B4-BE49-F238E27FC236}">
                  <a16:creationId xmlns:a16="http://schemas.microsoft.com/office/drawing/2014/main" id="{56B724B5-A9E3-47ED-9CA1-FB9ADB61210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t="61509" b="24906"/>
            <a:stretch/>
          </p:blipFill>
          <p:spPr>
            <a:xfrm>
              <a:off x="685800" y="0"/>
              <a:ext cx="4038600" cy="548640"/>
            </a:xfrm>
            <a:prstGeom prst="rect">
              <a:avLst/>
            </a:prstGeom>
          </p:spPr>
        </p:pic>
        <p:pic>
          <p:nvPicPr>
            <p:cNvPr id="8" name="Picture 7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ED0A96DC-5088-4D19-A4F6-9B97881D40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335280" y="182880"/>
              <a:ext cx="1097280" cy="18288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80038D-1735-4900-B6DD-FD74A5EC0ADB}"/>
              </a:ext>
            </a:extLst>
          </p:cNvPr>
          <p:cNvSpPr txBox="1"/>
          <p:nvPr userDrawn="1"/>
        </p:nvSpPr>
        <p:spPr>
          <a:xfrm>
            <a:off x="606029" y="6583680"/>
            <a:ext cx="1790555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</a:rPr>
              <a:t>©2023 Discover Financial Services</a:t>
            </a:r>
            <a:endParaRPr lang="en-US" sz="9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564F0-BC64-40E9-BFD8-67B6EC11E3D5}"/>
              </a:ext>
            </a:extLst>
          </p:cNvPr>
          <p:cNvSpPr txBox="1"/>
          <p:nvPr userDrawn="1"/>
        </p:nvSpPr>
        <p:spPr>
          <a:xfrm>
            <a:off x="335280" y="6583680"/>
            <a:ext cx="141064" cy="1384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bg1">
                    <a:lumMod val="65000"/>
                  </a:schemeClr>
                </a:solidFill>
                <a:effectLst/>
                <a:ea typeface="Calibri" panose="020F0502020204030204" pitchFamily="34" charset="0"/>
              </a:defRPr>
            </a:lvl1pPr>
          </a:lstStyle>
          <a:p>
            <a:pPr lvl="0" algn="l"/>
            <a:fld id="{92D42452-866A-4309-9223-EB4D3983A7A8}" type="slidenum">
              <a:rPr lang="en-US" noProof="0" smtClean="0">
                <a:solidFill>
                  <a:schemeClr val="bg1">
                    <a:lumMod val="50000"/>
                  </a:schemeClr>
                </a:solidFill>
              </a:rPr>
              <a:pPr lvl="0" algn="l"/>
              <a:t>‹#›</a:t>
            </a:fld>
            <a:endParaRPr lang="en-US" noProof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2D5F7-EECC-78C1-60C8-D06D2F1A08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7056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23122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4" r:id="rId2"/>
    <p:sldLayoutId id="2147483705" r:id="rId3"/>
    <p:sldLayoutId id="2147483706" r:id="rId4"/>
    <p:sldLayoutId id="2147483650" r:id="rId5"/>
    <p:sldLayoutId id="2147483709" r:id="rId6"/>
    <p:sldLayoutId id="2147483652" r:id="rId7"/>
    <p:sldLayoutId id="2147483654" r:id="rId8"/>
    <p:sldLayoutId id="2147483707" r:id="rId9"/>
    <p:sldLayoutId id="2147483655" r:id="rId10"/>
    <p:sldLayoutId id="2147483708" r:id="rId11"/>
    <p:sldLayoutId id="2147483701" r:id="rId12"/>
    <p:sldLayoutId id="2147483702" r:id="rId13"/>
    <p:sldLayoutId id="2147483703" r:id="rId14"/>
    <p:sldLayoutId id="2147483710" r:id="rId1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ts val="12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2000"/>
        </a:spcBef>
        <a:buClr>
          <a:schemeClr val="accent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3018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141413" indent="-223838" algn="l" defTabSz="914400" rtl="0" eaLnBrk="1" latinLnBrk="0" hangingPunct="1">
        <a:lnSpc>
          <a:spcPct val="90000"/>
        </a:lnSpc>
        <a:spcBef>
          <a:spcPts val="900"/>
        </a:spcBef>
        <a:buClr>
          <a:schemeClr val="accent2"/>
        </a:buClr>
        <a:buFont typeface="Arial" panose="020B0604020202020204" pitchFamily="34" charset="0"/>
        <a:buChar char="‒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4118">
          <p15:clr>
            <a:srgbClr val="F26B43"/>
          </p15:clr>
        </p15:guide>
        <p15:guide id="4" orient="horz" pos="374">
          <p15:clr>
            <a:srgbClr val="F26B43"/>
          </p15:clr>
        </p15:guide>
        <p15:guide id="5" pos="211">
          <p15:clr>
            <a:srgbClr val="F26B43"/>
          </p15:clr>
        </p15:guide>
        <p15:guide id="6" pos="74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eg"/><Relationship Id="rId7" Type="http://schemas.openxmlformats.org/officeDocument/2006/relationships/customXml" Target="../ink/ink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0.png"/><Relationship Id="rId11" Type="http://schemas.openxmlformats.org/officeDocument/2006/relationships/image" Target="../media/image29.png"/><Relationship Id="rId5" Type="http://schemas.openxmlformats.org/officeDocument/2006/relationships/customXml" Target="../ink/ink3.xml"/><Relationship Id="rId10" Type="http://schemas.openxmlformats.org/officeDocument/2006/relationships/image" Target="../media/image29.png"/><Relationship Id="rId4" Type="http://schemas.openxmlformats.org/officeDocument/2006/relationships/image" Target="../media/image220.png"/><Relationship Id="rId9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microsoft.com/office/2007/relationships/hdphoto" Target="../media/hdphoto5.wdp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32.png"/><Relationship Id="rId5" Type="http://schemas.microsoft.com/office/2007/relationships/hdphoto" Target="../media/hdphoto4.wdp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05B191-3393-92AB-BA1C-701954224E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22AA7-E51E-4EAD-9D95-D06ADA02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31190"/>
            <a:ext cx="60960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29D88-0B2E-4C40-A428-6EAE41828B3D}" type="slidenum">
              <a:rPr lang="en-ID" smtClean="0"/>
              <a:pPr/>
              <a:t>1</a:t>
            </a:fld>
            <a:endParaRPr lang="en-ID"/>
          </a:p>
        </p:txBody>
      </p:sp>
      <p:pic>
        <p:nvPicPr>
          <p:cNvPr id="2050" name="Picture 2" descr="Fingers note report journalist filling Free Photo">
            <a:extLst>
              <a:ext uri="{FF2B5EF4-FFF2-40B4-BE49-F238E27FC236}">
                <a16:creationId xmlns:a16="http://schemas.microsoft.com/office/drawing/2014/main" id="{D0164196-F187-4468-92F8-ABFCC9901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5"/>
          <a:stretch/>
        </p:blipFill>
        <p:spPr bwMode="auto">
          <a:xfrm>
            <a:off x="0" y="609600"/>
            <a:ext cx="1029522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4147B1-8D5C-46FD-9D4F-5FA3480992C8}"/>
              </a:ext>
            </a:extLst>
          </p:cNvPr>
          <p:cNvSpPr/>
          <p:nvPr/>
        </p:nvSpPr>
        <p:spPr>
          <a:xfrm>
            <a:off x="609600" y="609600"/>
            <a:ext cx="9685623" cy="5638800"/>
          </a:xfrm>
          <a:prstGeom prst="rect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729D0A7-22F4-4A12-A13C-4F39BE23D4D8}"/>
              </a:ext>
            </a:extLst>
          </p:cNvPr>
          <p:cNvGrpSpPr/>
          <p:nvPr/>
        </p:nvGrpSpPr>
        <p:grpSpPr>
          <a:xfrm>
            <a:off x="2050127" y="1295400"/>
            <a:ext cx="4836148" cy="3680069"/>
            <a:chOff x="1581833" y="1774853"/>
            <a:chExt cx="4836148" cy="368006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2C7763-15A2-46A5-A3CE-140701E41794}"/>
                </a:ext>
              </a:extLst>
            </p:cNvPr>
            <p:cNvSpPr txBox="1"/>
            <p:nvPr/>
          </p:nvSpPr>
          <p:spPr>
            <a:xfrm>
              <a:off x="1581833" y="1774853"/>
              <a:ext cx="4836148" cy="26591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90000"/>
                </a:lnSpc>
                <a:spcBef>
                  <a:spcPct val="0"/>
                </a:spcBef>
              </a:pPr>
              <a:r>
                <a:rPr lang="en-US" sz="4800" b="1" dirty="0">
                  <a:solidFill>
                    <a:schemeClr val="bg1"/>
                  </a:solidFill>
                  <a:latin typeface="+mj-lt"/>
                  <a:ea typeface="Segoe UI Black" panose="020B0A02040204020203" pitchFamily="34" charset="0"/>
                  <a:cs typeface="+mj-cs"/>
                </a:rPr>
                <a:t>Enterprise Data Protection &amp; Access Control - Transformers </a:t>
              </a:r>
              <a:endParaRPr lang="en-ID" sz="4800" b="1" dirty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+mj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A3F60-78F9-4811-957B-050B640BE62E}"/>
                </a:ext>
              </a:extLst>
            </p:cNvPr>
            <p:cNvSpPr txBox="1"/>
            <p:nvPr/>
          </p:nvSpPr>
          <p:spPr>
            <a:xfrm>
              <a:off x="1896777" y="5085590"/>
              <a:ext cx="452120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endParaRPr lang="en-ID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E13D618-D9F0-488B-AB62-E7E602E67B1C}"/>
              </a:ext>
            </a:extLst>
          </p:cNvPr>
          <p:cNvSpPr/>
          <p:nvPr/>
        </p:nvSpPr>
        <p:spPr>
          <a:xfrm>
            <a:off x="7632699" y="1570261"/>
            <a:ext cx="3666473" cy="3491388"/>
          </a:xfrm>
          <a:prstGeom prst="rect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F193F2-E8B1-80DE-B989-A0001C7DD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71" b="98871" l="6592" r="97830">
                        <a14:foregroundMark x1="14550" y1="10000" x2="32958" y2="11371"/>
                        <a14:foregroundMark x1="32958" y1="11371" x2="26608" y2="15081"/>
                        <a14:foregroundMark x1="26608" y1="15081" x2="46222" y2="18871"/>
                        <a14:foregroundMark x1="46222" y1="18871" x2="35289" y2="26210"/>
                        <a14:foregroundMark x1="35289" y1="26210" x2="39148" y2="32581"/>
                        <a14:foregroundMark x1="39148" y1="32581" x2="34405" y2="37984"/>
                        <a14:foregroundMark x1="34405" y1="37984" x2="38183" y2="44032"/>
                        <a14:foregroundMark x1="38183" y1="44032" x2="37460" y2="45161"/>
                        <a14:foregroundMark x1="17524" y1="5161" x2="51929" y2="6290"/>
                        <a14:foregroundMark x1="51929" y1="6290" x2="37058" y2="4435"/>
                        <a14:foregroundMark x1="37058" y1="4435" x2="41158" y2="11694"/>
                        <a14:foregroundMark x1="41158" y1="11694" x2="40595" y2="18790"/>
                        <a14:foregroundMark x1="40595" y1="18790" x2="47910" y2="38145"/>
                        <a14:foregroundMark x1="47910" y1="38145" x2="41238" y2="41452"/>
                        <a14:foregroundMark x1="41238" y1="41452" x2="28859" y2="39597"/>
                        <a14:foregroundMark x1="28859" y1="39597" x2="21785" y2="35806"/>
                        <a14:foregroundMark x1="21785" y1="35806" x2="15273" y2="20000"/>
                        <a14:foregroundMark x1="15273" y1="20000" x2="14309" y2="12742"/>
                        <a14:foregroundMark x1="14309" y1="12742" x2="10611" y2="25000"/>
                        <a14:foregroundMark x1="10611" y1="25000" x2="15836" y2="36613"/>
                        <a14:foregroundMark x1="15836" y1="36613" x2="28778" y2="44677"/>
                        <a14:foregroundMark x1="28778" y1="44677" x2="38585" y2="45726"/>
                        <a14:foregroundMark x1="38585" y1="45726" x2="51286" y2="17581"/>
                        <a14:foregroundMark x1="54421" y1="14839" x2="55145" y2="35161"/>
                        <a14:foregroundMark x1="55145" y1="35161" x2="53135" y2="42419"/>
                        <a14:foregroundMark x1="53135" y1="42419" x2="20338" y2="47903"/>
                        <a14:foregroundMark x1="20338" y1="47903" x2="15997" y2="41935"/>
                        <a14:foregroundMark x1="15997" y1="41935" x2="11254" y2="9758"/>
                        <a14:foregroundMark x1="11254" y1="9758" x2="18971" y2="1774"/>
                        <a14:foregroundMark x1="18971" y1="1774" x2="28215" y2="161"/>
                        <a14:foregroundMark x1="28215" y1="161" x2="43569" y2="3871"/>
                        <a14:foregroundMark x1="43569" y1="3871" x2="51045" y2="9274"/>
                        <a14:foregroundMark x1="51045" y1="9274" x2="54019" y2="17016"/>
                        <a14:foregroundMark x1="54019" y1="17016" x2="52733" y2="32016"/>
                        <a14:foregroundMark x1="8280" y1="14597" x2="6109" y2="21532"/>
                        <a14:foregroundMark x1="6109" y1="21532" x2="6752" y2="28952"/>
                        <a14:foregroundMark x1="6752" y1="28952" x2="8842" y2="32742"/>
                        <a14:foregroundMark x1="28617" y1="12581" x2="21624" y2="14758"/>
                        <a14:foregroundMark x1="21624" y1="14758" x2="20096" y2="31371"/>
                        <a14:foregroundMark x1="20096" y1="31371" x2="31994" y2="35242"/>
                        <a14:foregroundMark x1="31994" y1="35242" x2="38907" y2="34355"/>
                        <a14:foregroundMark x1="38907" y1="34355" x2="31672" y2="27823"/>
                        <a14:foregroundMark x1="31672" y1="27823" x2="29904" y2="28871"/>
                        <a14:foregroundMark x1="60452" y1="56624" x2="56190" y2="58387"/>
                        <a14:foregroundMark x1="56190" y1="58387" x2="56029" y2="66694"/>
                        <a14:foregroundMark x1="56029" y1="66694" x2="63505" y2="75887"/>
                        <a14:foregroundMark x1="63505" y1="75887" x2="76608" y2="74113"/>
                        <a14:foregroundMark x1="76608" y1="74113" x2="79662" y2="64677"/>
                        <a14:foregroundMark x1="79662" y1="64677" x2="71222" y2="57500"/>
                        <a14:foregroundMark x1="71222" y1="57500" x2="62862" y2="61855"/>
                        <a14:foregroundMark x1="62862" y1="61855" x2="58762" y2="73548"/>
                        <a14:foregroundMark x1="58762" y1="73548" x2="63585" y2="85403"/>
                        <a14:foregroundMark x1="63585" y1="85403" x2="73232" y2="83226"/>
                        <a14:foregroundMark x1="73232" y1="83226" x2="72267" y2="71371"/>
                        <a14:foregroundMark x1="72267" y1="71371" x2="62701" y2="67177"/>
                        <a14:foregroundMark x1="62701" y1="67177" x2="53376" y2="77339"/>
                        <a14:foregroundMark x1="53376" y1="77339" x2="53778" y2="86290"/>
                        <a14:foregroundMark x1="53778" y1="86290" x2="69051" y2="92339"/>
                        <a14:foregroundMark x1="69051" y1="92339" x2="77974" y2="91371"/>
                        <a14:foregroundMark x1="77974" y1="91371" x2="84405" y2="82823"/>
                        <a14:foregroundMark x1="84405" y1="82823" x2="85048" y2="59758"/>
                        <a14:foregroundMark x1="85048" y1="59758" x2="81109" y2="53548"/>
                        <a14:foregroundMark x1="81109" y1="53548" x2="70418" y2="51935"/>
                        <a14:foregroundMark x1="70418" y1="51935" x2="67152" y2="53231"/>
                        <a14:foregroundMark x1="61000" y1="57214" x2="54743" y2="63548"/>
                        <a14:foregroundMark x1="54743" y1="63548" x2="53617" y2="75726"/>
                        <a14:foregroundMark x1="53617" y1="75726" x2="56833" y2="87984"/>
                        <a14:foregroundMark x1="56833" y1="87984" x2="63505" y2="91935"/>
                        <a14:foregroundMark x1="63505" y1="91935" x2="71302" y2="88710"/>
                        <a14:foregroundMark x1="71302" y1="88710" x2="71302" y2="78306"/>
                        <a14:foregroundMark x1="71302" y1="78306" x2="68248" y2="72258"/>
                        <a14:foregroundMark x1="82315" y1="56290" x2="88907" y2="61129"/>
                        <a14:foregroundMark x1="88907" y1="61129" x2="90997" y2="67984"/>
                        <a14:foregroundMark x1="90997" y1="67984" x2="88907" y2="84435"/>
                        <a14:foregroundMark x1="88907" y1="84435" x2="85129" y2="91694"/>
                        <a14:foregroundMark x1="85129" y1="91694" x2="50402" y2="94194"/>
                        <a14:foregroundMark x1="50402" y1="94194" x2="61174" y2="97016"/>
                        <a14:foregroundMark x1="61174" y1="97016" x2="78617" y2="96371"/>
                        <a14:foregroundMark x1="78617" y1="96371" x2="88987" y2="96613"/>
                        <a14:foregroundMark x1="88987" y1="96613" x2="93569" y2="85887"/>
                        <a14:foregroundMark x1="93569" y1="85887" x2="90595" y2="52984"/>
                        <a14:foregroundMark x1="96141" y1="57419" x2="97106" y2="73710"/>
                        <a14:foregroundMark x1="97106" y1="73710" x2="94132" y2="89758"/>
                        <a14:foregroundMark x1="94132" y1="89758" x2="88746" y2="96855"/>
                        <a14:foregroundMark x1="88746" y1="96855" x2="45418" y2="97419"/>
                        <a14:foregroundMark x1="97830" y1="56452" x2="97588" y2="98871"/>
                        <a14:backgroundMark x1="62379" y1="48468" x2="48875" y2="53306"/>
                        <a14:backgroundMark x1="48875" y1="53306" x2="65756" y2="49194"/>
                        <a14:backgroundMark x1="65756" y1="49194" x2="53617" y2="57339"/>
                        <a14:backgroundMark x1="53617" y1="57339" x2="66881" y2="51371"/>
                        <a14:backgroundMark x1="66881" y1="51371" x2="52814" y2="56290"/>
                        <a14:backgroundMark x1="52814" y1="56290" x2="52492" y2="59194"/>
                        <a14:backgroundMark x1="66961" y1="50403" x2="66961" y2="52258"/>
                        <a14:backgroundMark x1="60531" y1="56452" x2="72186" y2="48065"/>
                        <a14:backgroundMark x1="72186" y1="48065" x2="60209" y2="56452"/>
                        <a14:backgroundMark x1="60209" y1="56452" x2="64309" y2="54919"/>
                        <a14:backgroundMark x1="62379" y1="54597" x2="65836" y2="56855"/>
                        <a14:backgroundMark x1="65032" y1="53790" x2="68087" y2="54919"/>
                      </a14:backgroundRemoval>
                    </a14:imgEffect>
                  </a14:imgLayer>
                </a14:imgProps>
              </a:ext>
            </a:extLst>
          </a:blip>
          <a:srcRect r="32648" b="43519"/>
          <a:stretch/>
        </p:blipFill>
        <p:spPr>
          <a:xfrm>
            <a:off x="7772400" y="1550364"/>
            <a:ext cx="2247442" cy="18786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92114C-58EA-11EF-BC2C-C1A43032D0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71" b="98871" l="6592" r="97830">
                        <a14:foregroundMark x1="28237" y1="11019" x2="31003" y2="11225"/>
                        <a14:foregroundMark x1="15346" y1="10060" x2="23694" y2="10681"/>
                        <a14:foregroundMark x1="32453" y1="11666" x2="29288" y2="13515"/>
                        <a14:foregroundMark x1="37327" y1="24842" x2="35289" y2="26210"/>
                        <a14:foregroundMark x1="41453" y1="22072" x2="40270" y2="22866"/>
                        <a14:foregroundMark x1="37064" y1="29141" x2="39148" y2="32581"/>
                        <a14:foregroundMark x1="35289" y1="26210" x2="35663" y2="26827"/>
                        <a14:foregroundMark x1="41005" y1="11423" x2="41158" y2="11694"/>
                        <a14:foregroundMark x1="40632" y1="18320" x2="40595" y2="18790"/>
                        <a14:foregroundMark x1="41158" y1="11694" x2="41112" y2="12276"/>
                        <a14:foregroundMark x1="47786" y1="37817" x2="47910" y2="38145"/>
                        <a14:foregroundMark x1="46531" y1="34497" x2="47087" y2="35969"/>
                        <a14:foregroundMark x1="45006" y1="30463" x2="45496" y2="31758"/>
                        <a14:foregroundMark x1="43303" y1="25956" x2="43632" y2="26827"/>
                        <a14:foregroundMark x1="40595" y1="18790" x2="40634" y2="18894"/>
                        <a14:foregroundMark x1="47586" y1="38305" x2="46726" y2="38731"/>
                        <a14:foregroundMark x1="47910" y1="38145" x2="47613" y2="38292"/>
                        <a14:foregroundMark x1="30841" y1="39894" x2="28859" y2="39597"/>
                        <a14:foregroundMark x1="22058" y1="35952" x2="21785" y2="35806"/>
                        <a14:foregroundMark x1="25113" y1="37589" x2="22892" y2="36399"/>
                        <a14:foregroundMark x1="28859" y1="39597" x2="27566" y2="38904"/>
                        <a14:foregroundMark x1="14740" y1="15988" x2="14353" y2="13073"/>
                        <a14:foregroundMark x1="12542" y1="18595" x2="11778" y2="21128"/>
                        <a14:foregroundMark x1="14217" y1="13046" x2="13219" y2="16351"/>
                        <a14:foregroundMark x1="51151" y1="17880" x2="51286" y2="17581"/>
                        <a14:foregroundMark x1="44454" y1="32720" x2="45495" y2="30412"/>
                        <a14:foregroundMark x1="40971" y1="40438" x2="41135" y2="40075"/>
                        <a14:foregroundMark x1="54980" y1="30539" x2="55130" y2="34744"/>
                        <a14:foregroundMark x1="54941" y1="29440" x2="54979" y2="30519"/>
                        <a14:foregroundMark x1="54793" y1="25255" x2="54804" y2="25577"/>
                        <a14:foregroundMark x1="54761" y1="24364" x2="54779" y2="24873"/>
                        <a14:foregroundMark x1="54601" y1="19880" x2="54617" y2="20341"/>
                        <a14:foregroundMark x1="54483" y1="16577" x2="54529" y2="17884"/>
                        <a14:foregroundMark x1="20525" y1="47871" x2="20338" y2="47903"/>
                        <a14:foregroundMark x1="31348" y1="46062" x2="28835" y2="46482"/>
                        <a14:foregroundMark x1="48906" y1="43126" x2="46384" y2="43548"/>
                        <a14:foregroundMark x1="17772" y1="44375" x2="15997" y2="41935"/>
                        <a14:foregroundMark x1="20338" y1="47903" x2="19822" y2="47193"/>
                        <a14:foregroundMark x1="12260" y1="16580" x2="11961" y2="14553"/>
                        <a14:foregroundMark x1="12983" y1="21486" x2="12556" y2="18592"/>
                        <a14:foregroundMark x1="13688" y1="26274" x2="13478" y2="24848"/>
                        <a14:foregroundMark x1="15500" y1="38566" x2="15415" y2="37987"/>
                        <a14:foregroundMark x1="15997" y1="41935" x2="15680" y2="39788"/>
                        <a14:foregroundMark x1="13448" y1="7487" x2="15479" y2="5386"/>
                        <a14:foregroundMark x1="22037" y1="1239" x2="28215" y2="161"/>
                        <a14:foregroundMark x1="28215" y1="161" x2="30519" y2="718"/>
                        <a14:foregroundMark x1="50451" y1="8844" x2="51045" y2="9274"/>
                        <a14:foregroundMark x1="53742" y1="16294" x2="54019" y2="17016"/>
                        <a14:foregroundMark x1="52648" y1="13447" x2="52860" y2="14000"/>
                        <a14:foregroundMark x1="51921" y1="11555" x2="52014" y2="11797"/>
                        <a14:foregroundMark x1="52936" y1="29646" x2="52733" y2="32016"/>
                        <a14:foregroundMark x1="53347" y1="24862" x2="53309" y2="25298"/>
                        <a14:foregroundMark x1="53751" y1="20145" x2="53726" y2="20431"/>
                        <a14:foregroundMark x1="54019" y1="17016" x2="53986" y2="17393"/>
                        <a14:foregroundMark x1="7216" y1="17996" x2="6109" y2="21532"/>
                        <a14:foregroundMark x1="7983" y1="15547" x2="7853" y2="15962"/>
                        <a14:foregroundMark x1="8280" y1="14597" x2="8118" y2="15115"/>
                        <a14:foregroundMark x1="6109" y1="21532" x2="6206" y2="22653"/>
                        <a14:foregroundMark x1="7388" y1="30106" x2="8842" y2="32742"/>
                        <a14:foregroundMark x1="28617" y1="12581" x2="28434" y2="12638"/>
                        <a14:foregroundMark x1="20313" y1="29011" x2="20271" y2="29468"/>
                        <a14:foregroundMark x1="20820" y1="23501" x2="20530" y2="26650"/>
                        <a14:foregroundMark x1="21432" y1="16847" x2="20965" y2="21928"/>
                        <a14:foregroundMark x1="27663" y1="33833" x2="29670" y2="34486"/>
                        <a14:foregroundMark x1="32615" y1="35162" x2="33991" y2="34985"/>
                        <a14:foregroundMark x1="56994" y1="55403" x2="65354" y2="54597"/>
                        <a14:foregroundMark x1="65354" y1="54597" x2="56190" y2="58387"/>
                        <a14:foregroundMark x1="56190" y1="58387" x2="56029" y2="66694"/>
                        <a14:foregroundMark x1="56029" y1="66694" x2="63505" y2="75887"/>
                        <a14:foregroundMark x1="63505" y1="75887" x2="76608" y2="74113"/>
                        <a14:foregroundMark x1="76608" y1="74113" x2="79662" y2="64677"/>
                        <a14:foregroundMark x1="79662" y1="64677" x2="71222" y2="57500"/>
                        <a14:foregroundMark x1="71222" y1="57500" x2="62862" y2="61855"/>
                        <a14:foregroundMark x1="62862" y1="61855" x2="58762" y2="73548"/>
                        <a14:foregroundMark x1="58762" y1="73548" x2="63585" y2="85403"/>
                        <a14:foregroundMark x1="63585" y1="85403" x2="73232" y2="83226"/>
                        <a14:foregroundMark x1="73232" y1="83226" x2="72267" y2="71371"/>
                        <a14:foregroundMark x1="72267" y1="71371" x2="62701" y2="67177"/>
                        <a14:foregroundMark x1="62701" y1="67177" x2="53376" y2="77339"/>
                        <a14:foregroundMark x1="53376" y1="77339" x2="53778" y2="86290"/>
                        <a14:foregroundMark x1="53778" y1="86290" x2="69051" y2="92339"/>
                        <a14:foregroundMark x1="69051" y1="92339" x2="77974" y2="91371"/>
                        <a14:foregroundMark x1="77974" y1="91371" x2="84405" y2="82823"/>
                        <a14:foregroundMark x1="84405" y1="82823" x2="85048" y2="59758"/>
                        <a14:foregroundMark x1="85048" y1="59758" x2="81109" y2="53548"/>
                        <a14:foregroundMark x1="81109" y1="53548" x2="70418" y2="51935"/>
                        <a14:foregroundMark x1="70418" y1="51935" x2="63505" y2="54677"/>
                        <a14:foregroundMark x1="63505" y1="54677" x2="54743" y2="63548"/>
                        <a14:foregroundMark x1="54743" y1="63548" x2="53617" y2="75726"/>
                        <a14:foregroundMark x1="53617" y1="75726" x2="56833" y2="87984"/>
                        <a14:foregroundMark x1="56833" y1="87984" x2="63505" y2="91935"/>
                        <a14:foregroundMark x1="63505" y1="91935" x2="71302" y2="88710"/>
                        <a14:foregroundMark x1="71302" y1="88710" x2="71302" y2="78306"/>
                        <a14:foregroundMark x1="71302" y1="78306" x2="68248" y2="72258"/>
                        <a14:foregroundMark x1="82315" y1="56290" x2="88907" y2="61129"/>
                        <a14:foregroundMark x1="88907" y1="61129" x2="90997" y2="67984"/>
                        <a14:foregroundMark x1="90997" y1="67984" x2="88907" y2="84435"/>
                        <a14:foregroundMark x1="88907" y1="84435" x2="85129" y2="91694"/>
                        <a14:foregroundMark x1="85129" y1="91694" x2="50402" y2="94194"/>
                        <a14:foregroundMark x1="50402" y1="94194" x2="61174" y2="97016"/>
                        <a14:foregroundMark x1="61174" y1="97016" x2="78617" y2="96371"/>
                        <a14:foregroundMark x1="78617" y1="96371" x2="88987" y2="96613"/>
                        <a14:foregroundMark x1="88987" y1="96613" x2="93569" y2="85887"/>
                        <a14:foregroundMark x1="93569" y1="85887" x2="90595" y2="52984"/>
                        <a14:foregroundMark x1="96141" y1="57419" x2="97106" y2="73710"/>
                        <a14:foregroundMark x1="97106" y1="73710" x2="94132" y2="89758"/>
                        <a14:foregroundMark x1="94132" y1="89758" x2="88746" y2="96855"/>
                        <a14:foregroundMark x1="88746" y1="96855" x2="45418" y2="97419"/>
                        <a14:foregroundMark x1="97830" y1="56452" x2="97588" y2="98871"/>
                        <a14:backgroundMark x1="5868" y1="3226" x2="50723" y2="7661"/>
                        <a14:backgroundMark x1="50723" y1="7661" x2="1688" y2="9274"/>
                        <a14:backgroundMark x1="1688" y1="9274" x2="51367" y2="19194"/>
                        <a14:backgroundMark x1="51367" y1="19194" x2="25482" y2="21371"/>
                        <a14:backgroundMark x1="25482" y1="21371" x2="59646" y2="27742"/>
                        <a14:backgroundMark x1="59646" y1="27742" x2="38505" y2="29919"/>
                        <a14:backgroundMark x1="38505" y1="29919" x2="33682" y2="45000"/>
                        <a14:backgroundMark x1="33682" y1="45000" x2="52010" y2="38790"/>
                        <a14:backgroundMark x1="52010" y1="38790" x2="57315" y2="24032"/>
                        <a14:backgroundMark x1="57315" y1="24032" x2="40756" y2="14677"/>
                        <a14:backgroundMark x1="40756" y1="14677" x2="37138" y2="15000"/>
                        <a14:backgroundMark x1="61495" y1="19194" x2="48071" y2="25726"/>
                        <a14:backgroundMark x1="48071" y1="25726" x2="62058" y2="20806"/>
                        <a14:backgroundMark x1="62058" y1="20806" x2="41961" y2="22823"/>
                        <a14:backgroundMark x1="41961" y1="22823" x2="59244" y2="17419"/>
                        <a14:backgroundMark x1="59244" y1="17419" x2="23392" y2="3710"/>
                        <a14:backgroundMark x1="23392" y1="3710" x2="46785" y2="10403"/>
                        <a14:backgroundMark x1="46785" y1="10403" x2="47830" y2="31452"/>
                        <a14:backgroundMark x1="47830" y1="31452" x2="34807" y2="43468"/>
                        <a14:backgroundMark x1="34807" y1="43468" x2="20579" y2="47500"/>
                        <a14:backgroundMark x1="20579" y1="47500" x2="12942" y2="34758"/>
                        <a14:backgroundMark x1="12942" y1="34758" x2="10129" y2="14355"/>
                        <a14:backgroundMark x1="10129" y1="14355" x2="11093" y2="37581"/>
                        <a14:backgroundMark x1="11093" y1="37581" x2="25723" y2="26210"/>
                        <a14:backgroundMark x1="25723" y1="26210" x2="13907" y2="17661"/>
                        <a14:backgroundMark x1="13907" y1="17661" x2="21061" y2="37742"/>
                        <a14:backgroundMark x1="21061" y1="37742" x2="32717" y2="24839"/>
                        <a14:backgroundMark x1="32717" y1="24839" x2="18891" y2="31613"/>
                        <a14:backgroundMark x1="18891" y1="31613" x2="34084" y2="37903"/>
                        <a14:backgroundMark x1="34084" y1="37903" x2="46945" y2="27984"/>
                        <a14:backgroundMark x1="46945" y1="27984" x2="29662" y2="27984"/>
                        <a14:backgroundMark x1="29662" y1="27984" x2="32717" y2="42097"/>
                        <a14:backgroundMark x1="32717" y1="42097" x2="50080" y2="35887"/>
                        <a14:backgroundMark x1="50080" y1="35887" x2="56672" y2="20726"/>
                        <a14:backgroundMark x1="56672" y1="20726" x2="46222" y2="10645"/>
                        <a14:backgroundMark x1="46222" y1="10645" x2="26125" y2="5000"/>
                        <a14:backgroundMark x1="26125" y1="5000" x2="27974" y2="20161"/>
                        <a14:backgroundMark x1="27974" y1="20161" x2="43087" y2="20968"/>
                        <a14:backgroundMark x1="43087" y1="20968" x2="44695" y2="19597"/>
                        <a14:backgroundMark x1="47026" y1="16532" x2="20659" y2="15806"/>
                        <a14:backgroundMark x1="20659" y1="15806" x2="42765" y2="13790"/>
                        <a14:backgroundMark x1="42765" y1="13790" x2="25000" y2="8387"/>
                        <a14:backgroundMark x1="25000" y1="8387" x2="39791" y2="4032"/>
                        <a14:backgroundMark x1="39791" y1="4032" x2="25804" y2="10484"/>
                        <a14:backgroundMark x1="25804" y1="10484" x2="11174" y2="25242"/>
                        <a14:backgroundMark x1="11174" y1="25242" x2="18730" y2="42016"/>
                        <a14:backgroundMark x1="18730" y1="42016" x2="32717" y2="45081"/>
                        <a14:backgroundMark x1="32717" y1="45081" x2="46785" y2="42419"/>
                        <a14:backgroundMark x1="46785" y1="42419" x2="58039" y2="33145"/>
                        <a14:backgroundMark x1="58039" y1="33145" x2="48553" y2="45887"/>
                        <a14:backgroundMark x1="48553" y1="45887" x2="31190" y2="47984"/>
                        <a14:backgroundMark x1="31190" y1="47984" x2="57556" y2="36452"/>
                        <a14:backgroundMark x1="57556" y1="36452" x2="46785" y2="49919"/>
                        <a14:backgroundMark x1="46785" y1="49919" x2="30225" y2="50887"/>
                        <a14:backgroundMark x1="30225" y1="50887" x2="15595" y2="44355"/>
                        <a14:backgroundMark x1="15595" y1="44355" x2="8521" y2="27177"/>
                        <a14:backgroundMark x1="8521" y1="27177" x2="34968" y2="28629"/>
                        <a14:backgroundMark x1="34968" y1="28629" x2="37379" y2="44919"/>
                        <a14:backgroundMark x1="37379" y1="44919" x2="25322" y2="40242"/>
                        <a14:backgroundMark x1="46624" y1="40968" x2="51929" y2="26452"/>
                        <a14:backgroundMark x1="51929" y1="26452" x2="52331" y2="10806"/>
                        <a14:backgroundMark x1="52331" y1="10806" x2="37219" y2="3710"/>
                        <a14:backgroundMark x1="37219" y1="3710" x2="19453" y2="2339"/>
                        <a14:backgroundMark x1="19453" y1="2339" x2="9003" y2="16210"/>
                        <a14:backgroundMark x1="9003" y1="16210" x2="5627" y2="31774"/>
                        <a14:backgroundMark x1="5627" y1="31774" x2="5868" y2="32984"/>
                        <a14:backgroundMark x1="44695" y1="41774" x2="21624" y2="40484"/>
                        <a14:backgroundMark x1="21624" y1="40484" x2="40354" y2="42258"/>
                        <a14:backgroundMark x1="40354" y1="42258" x2="51849" y2="33710"/>
                        <a14:backgroundMark x1="51849" y1="33710" x2="50482" y2="14758"/>
                        <a14:backgroundMark x1="50482" y1="14758" x2="37379" y2="2742"/>
                        <a14:backgroundMark x1="37379" y1="2742" x2="51608" y2="6855"/>
                        <a14:backgroundMark x1="51608" y1="6855" x2="34003" y2="1694"/>
                        <a14:backgroundMark x1="34003" y1="1694" x2="13023" y2="2984"/>
                        <a14:backgroundMark x1="13023" y1="2984" x2="9727" y2="18226"/>
                        <a14:backgroundMark x1="9727" y1="18226" x2="24598" y2="14677"/>
                        <a14:backgroundMark x1="24598" y1="14677" x2="19534" y2="40242"/>
                        <a14:backgroundMark x1="19534" y1="40242" x2="35209" y2="35645"/>
                        <a14:backgroundMark x1="35209" y1="35645" x2="47026" y2="40242"/>
                        <a14:backgroundMark x1="43167" y1="43629" x2="43569" y2="44032"/>
                        <a14:backgroundMark x1="46624" y1="43629" x2="40113" y2="44032"/>
                      </a14:backgroundRemoval>
                    </a14:imgEffect>
                  </a14:imgLayer>
                </a14:imgProps>
              </a:ext>
            </a:extLst>
          </a:blip>
          <a:srcRect l="35481" t="44042"/>
          <a:stretch/>
        </p:blipFill>
        <p:spPr>
          <a:xfrm>
            <a:off x="9144000" y="3200400"/>
            <a:ext cx="2152909" cy="18612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70E946B-2C0A-0306-E059-37C327373D1A}"/>
              </a:ext>
            </a:extLst>
          </p:cNvPr>
          <p:cNvSpPr txBox="1"/>
          <p:nvPr/>
        </p:nvSpPr>
        <p:spPr>
          <a:xfrm>
            <a:off x="7605259" y="5341049"/>
            <a:ext cx="27431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500" i="1" dirty="0">
                <a:solidFill>
                  <a:schemeClr val="bg1"/>
                </a:solidFill>
              </a:rPr>
              <a:t>“Life's better with company. Everybody needs a co-pilot.” </a:t>
            </a:r>
          </a:p>
          <a:p>
            <a:pPr>
              <a:buClr>
                <a:schemeClr val="accent2"/>
              </a:buClr>
            </a:pPr>
            <a:r>
              <a:rPr lang="en-US" sz="1500" i="1" dirty="0">
                <a:solidFill>
                  <a:schemeClr val="bg1"/>
                </a:solidFill>
              </a:rPr>
              <a:t>~ George Clooney.</a:t>
            </a:r>
            <a:endParaRPr lang="en-ID" sz="1500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3EEEE-55C3-24A3-2F1E-73655114FE4A}"/>
              </a:ext>
            </a:extLst>
          </p:cNvPr>
          <p:cNvSpPr txBox="1"/>
          <p:nvPr/>
        </p:nvSpPr>
        <p:spPr>
          <a:xfrm>
            <a:off x="-363825" y="5061649"/>
            <a:ext cx="72494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err="1">
                <a:solidFill>
                  <a:srgbClr val="FFFFFF"/>
                </a:solidFill>
                <a:latin typeface="RedHatText-Regular"/>
              </a:rPr>
              <a:t>Github</a:t>
            </a:r>
            <a:r>
              <a:rPr lang="en-US" sz="1400">
                <a:solidFill>
                  <a:srgbClr val="FFFFFF"/>
                </a:solidFill>
                <a:latin typeface="RedHatText-Regular"/>
              </a:rPr>
              <a:t> Copilot </a:t>
            </a:r>
            <a:r>
              <a:rPr lang="en-US" sz="1400" err="1">
                <a:solidFill>
                  <a:srgbClr val="FFFFFF"/>
                </a:solidFill>
                <a:latin typeface="RedHatText-Regular"/>
              </a:rPr>
              <a:t>GenAI</a:t>
            </a:r>
            <a:r>
              <a:rPr lang="en-US" sz="1400">
                <a:solidFill>
                  <a:srgbClr val="FFFFFF"/>
                </a:solidFill>
                <a:latin typeface="RedHatText-Regular"/>
              </a:rPr>
              <a:t> Hackathon </a:t>
            </a:r>
            <a:r>
              <a:rPr lang="en-US" sz="1400" b="0" i="0" u="none" strike="noStrike">
                <a:solidFill>
                  <a:srgbClr val="FFFFFF"/>
                </a:solidFill>
                <a:effectLst/>
                <a:latin typeface="RedHatText-Regular"/>
              </a:rPr>
              <a:t>at Discover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9390B6-BEBB-9F44-BDFA-28731820DA54}"/>
              </a:ext>
            </a:extLst>
          </p:cNvPr>
          <p:cNvSpPr txBox="1"/>
          <p:nvPr/>
        </p:nvSpPr>
        <p:spPr>
          <a:xfrm>
            <a:off x="-363825" y="5300850"/>
            <a:ext cx="724944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0" i="0" u="none" strike="noStrike" cap="all" dirty="0">
                <a:solidFill>
                  <a:srgbClr val="FFFFFF"/>
                </a:solidFill>
                <a:effectLst/>
                <a:latin typeface="RedHatText-Regular"/>
              </a:rPr>
              <a:t>OCTOBER 7 - 25, 2024</a:t>
            </a:r>
            <a:endParaRPr lang="en-US" sz="1400" b="1" i="0" u="none" strike="noStrike" dirty="0">
              <a:solidFill>
                <a:srgbClr val="FFFFFF"/>
              </a:solidFill>
              <a:effectLst/>
              <a:latin typeface="RedHatText-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F7EDC-C034-03F4-F84C-7230AD716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84208" y="3708400"/>
            <a:ext cx="1383217" cy="11036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84B68A0-ABF1-9B54-FF3D-5A99A6D6D3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6802" y="1737360"/>
            <a:ext cx="1257406" cy="11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477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9D5CF9F-1209-4296-4787-1996CE854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/>
              <a:t>Copilot Screenshots for S3 Policy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8F397-35CC-567C-FE96-074ABE34B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26" y="1373587"/>
            <a:ext cx="5326000" cy="4890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DE2472-CCAC-5AEB-20BC-EFA563FA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17" y="1371600"/>
            <a:ext cx="5652053" cy="48900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11F4B36-B38F-DCB7-10F0-F55FACDC8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A22EA2-1627-EA0D-9E5B-1850459E8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93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6F59-B84B-36A9-3286-8F0FD0667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Copilot Screenshot for Authentication module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7E3B1-A28F-724A-0F41-E5B4EDAAD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FE06E-A07D-1D93-69F6-9C0250054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476862"/>
            <a:ext cx="11521440" cy="502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9218B4-642D-8B06-F721-7839FC55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23132-B578-91A2-4864-E08E0BC3F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70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F88D9-2D62-1BC8-FD14-9C5DD12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8AFED1D0-678D-CAEE-0F91-0F97EC8F2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94360"/>
            <a:ext cx="11521440" cy="777240"/>
          </a:xfrm>
        </p:spPr>
        <p:txBody>
          <a:bodyPr/>
          <a:lstStyle/>
          <a:p>
            <a:r>
              <a:rPr lang="en-US" dirty="0"/>
              <a:t>Copilot Screenshots for </a:t>
            </a:r>
            <a:r>
              <a:rPr lang="en-US"/>
              <a:t>AWS lambda config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4F03F-F5A4-7A73-3BF7-4C3F7622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371600"/>
            <a:ext cx="3525801" cy="4752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C7501-C910-5970-B178-949A9C9F7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1448686"/>
            <a:ext cx="3788070" cy="4675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7107C-EDA3-57B8-33BD-6566EC66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453" y="1448685"/>
            <a:ext cx="3788070" cy="46756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856ADC-C339-6A5C-FBD7-349ABCDBD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A9C190-FF22-79EB-B082-D16B8AA97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55" y="6319594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272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D0DDA-0476-51D2-05A6-5A6ACF70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557507"/>
            <a:ext cx="11521440" cy="777240"/>
          </a:xfrm>
        </p:spPr>
        <p:txBody>
          <a:bodyPr/>
          <a:lstStyle/>
          <a:p>
            <a:r>
              <a:rPr lang="en-US" dirty="0"/>
              <a:t>Transformers : Meet the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9A042F-C202-F6F0-E834-12128D4D8D68}"/>
              </a:ext>
            </a:extLst>
          </p:cNvPr>
          <p:cNvGrpSpPr/>
          <p:nvPr/>
        </p:nvGrpSpPr>
        <p:grpSpPr>
          <a:xfrm>
            <a:off x="7731933" y="4544750"/>
            <a:ext cx="3879850" cy="1678106"/>
            <a:chOff x="7397750" y="1371600"/>
            <a:chExt cx="3879850" cy="16781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873EE9-8396-AE7A-6626-9C25C84BCB73}"/>
                </a:ext>
              </a:extLst>
            </p:cNvPr>
            <p:cNvGrpSpPr/>
            <p:nvPr/>
          </p:nvGrpSpPr>
          <p:grpSpPr>
            <a:xfrm>
              <a:off x="7397750" y="1371600"/>
              <a:ext cx="3879850" cy="1678106"/>
              <a:chOff x="7397750" y="1371600"/>
              <a:chExt cx="3879850" cy="1678106"/>
            </a:xfrm>
          </p:grpSpPr>
          <p:sp>
            <p:nvSpPr>
              <p:cNvPr id="10" name="Off-page Connector 9">
                <a:extLst>
                  <a:ext uri="{FF2B5EF4-FFF2-40B4-BE49-F238E27FC236}">
                    <a16:creationId xmlns:a16="http://schemas.microsoft.com/office/drawing/2014/main" id="{D4D47519-3937-8B6C-2EC5-535FBC2ED62C}"/>
                  </a:ext>
                </a:extLst>
              </p:cNvPr>
              <p:cNvSpPr/>
              <p:nvPr/>
            </p:nvSpPr>
            <p:spPr>
              <a:xfrm rot="5400000">
                <a:off x="9410700" y="993155"/>
                <a:ext cx="1143000" cy="2590800"/>
              </a:xfrm>
              <a:prstGeom prst="flowChartOffpageConnector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200"/>
                  </a:spcBef>
                </a:pPr>
                <a:endParaRPr lang="en-US" err="1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B6BD1F6-F736-D630-A3FE-94AE90FCEFA4}"/>
                  </a:ext>
                </a:extLst>
              </p:cNvPr>
              <p:cNvSpPr/>
              <p:nvPr/>
            </p:nvSpPr>
            <p:spPr>
              <a:xfrm>
                <a:off x="7397750" y="1371600"/>
                <a:ext cx="1678106" cy="167810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200"/>
                  </a:spcBef>
                </a:pPr>
                <a:endParaRPr lang="en-US" err="1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A8706D-09E4-CC6B-76B3-700C126D4C42}"/>
                </a:ext>
              </a:extLst>
            </p:cNvPr>
            <p:cNvSpPr/>
            <p:nvPr/>
          </p:nvSpPr>
          <p:spPr>
            <a:xfrm>
              <a:off x="9355836" y="1981200"/>
              <a:ext cx="1643399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1600" b="1" cap="none" spc="0" dirty="0">
                  <a:ln/>
                  <a:effectLst/>
                </a:rPr>
                <a:t>Satya Prakash </a:t>
              </a:r>
            </a:p>
            <a:p>
              <a:pPr algn="ctr"/>
              <a:r>
                <a:rPr lang="en-US" sz="1600" b="1" cap="none" spc="0" dirty="0">
                  <a:ln/>
                  <a:effectLst/>
                </a:rPr>
                <a:t>Mohapatra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7AC713-D3BD-DC19-BCB7-04ADB078F74B}"/>
              </a:ext>
            </a:extLst>
          </p:cNvPr>
          <p:cNvGrpSpPr/>
          <p:nvPr/>
        </p:nvGrpSpPr>
        <p:grpSpPr>
          <a:xfrm>
            <a:off x="493600" y="5013592"/>
            <a:ext cx="2480310" cy="1010100"/>
            <a:chOff x="307549" y="1788259"/>
            <a:chExt cx="2590800" cy="1143000"/>
          </a:xfrm>
        </p:grpSpPr>
        <p:sp>
          <p:nvSpPr>
            <p:cNvPr id="20" name="Off-page Connector 19">
              <a:extLst>
                <a:ext uri="{FF2B5EF4-FFF2-40B4-BE49-F238E27FC236}">
                  <a16:creationId xmlns:a16="http://schemas.microsoft.com/office/drawing/2014/main" id="{BE42D7A5-FA07-9346-94DB-45D21B327F26}"/>
                </a:ext>
              </a:extLst>
            </p:cNvPr>
            <p:cNvSpPr/>
            <p:nvPr/>
          </p:nvSpPr>
          <p:spPr>
            <a:xfrm rot="16200000">
              <a:off x="1031449" y="1064359"/>
              <a:ext cx="1143000" cy="2590800"/>
            </a:xfrm>
            <a:prstGeom prst="flowChartOffpageConnector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AF07A3-35F3-612E-A1BE-CBFD82DB27DE}"/>
                </a:ext>
              </a:extLst>
            </p:cNvPr>
            <p:cNvSpPr/>
            <p:nvPr/>
          </p:nvSpPr>
          <p:spPr>
            <a:xfrm>
              <a:off x="436311" y="1878212"/>
              <a:ext cx="1924822" cy="58477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br>
                <a:rPr lang="en-US" sz="1600" dirty="0"/>
              </a:br>
              <a:r>
                <a:rPr lang="en-US" sz="1600" b="1" i="0" dirty="0">
                  <a:solidFill>
                    <a:srgbClr val="252424"/>
                  </a:solidFill>
                  <a:effectLst/>
                  <a:latin typeface="Segoe UI" panose="020B0502040204020203" pitchFamily="34" charset="0"/>
                </a:rPr>
                <a:t>Nagesh Perumalla</a:t>
              </a:r>
              <a:endParaRPr lang="en-US" sz="1600" b="1" cap="none" spc="0" dirty="0">
                <a:ln/>
                <a:effectLst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E88614-C083-DEC4-C4F8-0EECC63DBB99}"/>
              </a:ext>
            </a:extLst>
          </p:cNvPr>
          <p:cNvGrpSpPr/>
          <p:nvPr/>
        </p:nvGrpSpPr>
        <p:grpSpPr>
          <a:xfrm>
            <a:off x="649872" y="1537210"/>
            <a:ext cx="2480311" cy="1153194"/>
            <a:chOff x="-304955" y="-1213107"/>
            <a:chExt cx="2590800" cy="1281409"/>
          </a:xfrm>
        </p:grpSpPr>
        <p:sp>
          <p:nvSpPr>
            <p:cNvPr id="30" name="Off-page Connector 29">
              <a:extLst>
                <a:ext uri="{FF2B5EF4-FFF2-40B4-BE49-F238E27FC236}">
                  <a16:creationId xmlns:a16="http://schemas.microsoft.com/office/drawing/2014/main" id="{F4A6A0AF-E551-0DEF-BF9C-0636D8446B09}"/>
                </a:ext>
              </a:extLst>
            </p:cNvPr>
            <p:cNvSpPr/>
            <p:nvPr/>
          </p:nvSpPr>
          <p:spPr>
            <a:xfrm rot="16200000">
              <a:off x="418945" y="-1798598"/>
              <a:ext cx="1143000" cy="2590800"/>
            </a:xfrm>
            <a:prstGeom prst="flowChartOffpageConnector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8B9CBE7-BA00-6BA4-80CC-F7E47E9C66C6}"/>
                </a:ext>
              </a:extLst>
            </p:cNvPr>
            <p:cNvSpPr/>
            <p:nvPr/>
          </p:nvSpPr>
          <p:spPr>
            <a:xfrm>
              <a:off x="-138763" y="-1213107"/>
              <a:ext cx="1931950" cy="92338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l"/>
              <a:r>
                <a:rPr lang="en-US" sz="1600" b="1" i="0" dirty="0">
                  <a:solidFill>
                    <a:srgbClr val="252424"/>
                  </a:solidFill>
                  <a:effectLst/>
                  <a:latin typeface="Segoe UI" panose="020B0502040204020203" pitchFamily="34" charset="0"/>
                </a:rPr>
                <a:t>                        </a:t>
              </a:r>
            </a:p>
            <a:p>
              <a:pPr algn="l"/>
              <a:endParaRPr lang="en-US" sz="1600" b="1" dirty="0">
                <a:solidFill>
                  <a:srgbClr val="252424"/>
                </a:solidFill>
                <a:latin typeface="Segoe UI" panose="020B0502040204020203" pitchFamily="34" charset="0"/>
              </a:endParaRPr>
            </a:p>
            <a:p>
              <a:pPr algn="l"/>
              <a:r>
                <a:rPr lang="en-US" sz="1600" b="1" i="0" dirty="0">
                  <a:solidFill>
                    <a:srgbClr val="252424"/>
                  </a:solidFill>
                  <a:effectLst/>
                  <a:latin typeface="Segoe UI" panose="020B0502040204020203" pitchFamily="34" charset="0"/>
                </a:rPr>
                <a:t>Sandeep Pattnaik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A8C534-EA8E-50EB-C0BC-B5097052480D}"/>
              </a:ext>
            </a:extLst>
          </p:cNvPr>
          <p:cNvGrpSpPr/>
          <p:nvPr/>
        </p:nvGrpSpPr>
        <p:grpSpPr>
          <a:xfrm>
            <a:off x="7635800" y="1306886"/>
            <a:ext cx="3879850" cy="1678106"/>
            <a:chOff x="7397750" y="1371600"/>
            <a:chExt cx="3879850" cy="167810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2B2256E-8D38-3BC2-66F0-5060B4737F5B}"/>
                </a:ext>
              </a:extLst>
            </p:cNvPr>
            <p:cNvGrpSpPr/>
            <p:nvPr/>
          </p:nvGrpSpPr>
          <p:grpSpPr>
            <a:xfrm>
              <a:off x="7397750" y="1371600"/>
              <a:ext cx="3879850" cy="1678106"/>
              <a:chOff x="7397750" y="1371600"/>
              <a:chExt cx="3879850" cy="1678106"/>
            </a:xfrm>
          </p:grpSpPr>
          <p:sp>
            <p:nvSpPr>
              <p:cNvPr id="35" name="Off-page Connector 34">
                <a:extLst>
                  <a:ext uri="{FF2B5EF4-FFF2-40B4-BE49-F238E27FC236}">
                    <a16:creationId xmlns:a16="http://schemas.microsoft.com/office/drawing/2014/main" id="{732E24CB-5511-2681-34E2-B69E258A778D}"/>
                  </a:ext>
                </a:extLst>
              </p:cNvPr>
              <p:cNvSpPr/>
              <p:nvPr/>
            </p:nvSpPr>
            <p:spPr>
              <a:xfrm rot="5400000">
                <a:off x="9410700" y="987306"/>
                <a:ext cx="1143000" cy="2590800"/>
              </a:xfrm>
              <a:prstGeom prst="flowChartOffpageConnector">
                <a:avLst/>
              </a:prstGeom>
              <a:solidFill>
                <a:schemeClr val="bg1"/>
              </a:solidFill>
              <a:ln w="12700">
                <a:solidFill>
                  <a:schemeClr val="tx2"/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200"/>
                  </a:spcBef>
                </a:pPr>
                <a:endParaRPr lang="en-US" err="1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ADF485D-0DAD-1AA1-45BE-62DC3183D44E}"/>
                  </a:ext>
                </a:extLst>
              </p:cNvPr>
              <p:cNvSpPr/>
              <p:nvPr/>
            </p:nvSpPr>
            <p:spPr>
              <a:xfrm>
                <a:off x="7397750" y="1371600"/>
                <a:ext cx="1678106" cy="167810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200"/>
                  </a:spcBef>
                </a:pPr>
                <a:endParaRPr lang="en-US" err="1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F1A201-0AC8-4039-25D5-C085D643C5CB}"/>
                </a:ext>
              </a:extLst>
            </p:cNvPr>
            <p:cNvSpPr/>
            <p:nvPr/>
          </p:nvSpPr>
          <p:spPr>
            <a:xfrm>
              <a:off x="9281358" y="1972547"/>
              <a:ext cx="179235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1600" b="1" cap="none" spc="0">
                  <a:ln/>
                  <a:effectLst/>
                </a:rPr>
                <a:t>Venkata Sridhar </a:t>
              </a:r>
            </a:p>
            <a:p>
              <a:pPr algn="ctr"/>
              <a:r>
                <a:rPr lang="en-US" sz="1600" b="1" cap="none" spc="0">
                  <a:ln/>
                  <a:effectLst/>
                </a:rPr>
                <a:t>Gangavarapu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912E4FC-6CC3-1E8C-D997-E0D0A3774A88}"/>
              </a:ext>
            </a:extLst>
          </p:cNvPr>
          <p:cNvSpPr/>
          <p:nvPr/>
        </p:nvSpPr>
        <p:spPr>
          <a:xfrm>
            <a:off x="4785513" y="4680894"/>
            <a:ext cx="2259312" cy="1005840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C9A8B5-9450-B3B8-0F78-401879928433}"/>
              </a:ext>
            </a:extLst>
          </p:cNvPr>
          <p:cNvSpPr/>
          <p:nvPr/>
        </p:nvSpPr>
        <p:spPr>
          <a:xfrm>
            <a:off x="5003804" y="5008469"/>
            <a:ext cx="1778490" cy="5203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b="1" i="0" dirty="0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Ninad Patkhedkar</a:t>
            </a:r>
          </a:p>
          <a:p>
            <a:pPr algn="ctr"/>
            <a:endParaRPr lang="en-US" sz="1600" b="1" cap="none" spc="0" dirty="0">
              <a:ln/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1E21F-16CB-0882-E72E-3B7BC982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011" y="1334747"/>
            <a:ext cx="1789634" cy="177684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32B817-123B-F457-1DB2-57D79ACBB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303" y="4680894"/>
            <a:ext cx="1731657" cy="154196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942E8A-420F-D8FF-81FF-1E1C1506B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619" y="2789492"/>
            <a:ext cx="1987655" cy="191856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F7E46DF-B81D-2840-D109-9B3FA5B92FB8}"/>
                  </a:ext>
                </a:extLst>
              </p14:cNvPr>
              <p14:cNvContentPartPr/>
              <p14:nvPr/>
            </p14:nvContentPartPr>
            <p14:xfrm>
              <a:off x="12240103" y="1524465"/>
              <a:ext cx="3960" cy="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F7E46DF-B81D-2840-D109-9B3FA5B92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177463" y="1461825"/>
                <a:ext cx="129600" cy="131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D6DC4FB-21B2-D5F6-4D87-D53A769FD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27D4F-CC6C-DE08-DC56-EA73DB4E8C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06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C36E9-58A9-4AD8-BE5E-081A5DBF4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31190"/>
            <a:ext cx="60960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29D88-0B2E-4C40-A428-6EAE41828B3D}" type="slidenum">
              <a:rPr lang="en-ID" smtClean="0"/>
              <a:pPr/>
              <a:t>3</a:t>
            </a:fld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450B4C-8F42-4567-8504-FB8AC507AB05}"/>
              </a:ext>
            </a:extLst>
          </p:cNvPr>
          <p:cNvGrpSpPr/>
          <p:nvPr/>
        </p:nvGrpSpPr>
        <p:grpSpPr>
          <a:xfrm rot="18900000">
            <a:off x="2616200" y="1566267"/>
            <a:ext cx="3395266" cy="3395266"/>
            <a:chOff x="3695700" y="1689100"/>
            <a:chExt cx="2863850" cy="2863850"/>
          </a:xfrm>
          <a:solidFill>
            <a:schemeClr val="bg1">
              <a:lumMod val="95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3BD842-BD86-4727-807E-A8F20C7A11DB}"/>
                </a:ext>
              </a:extLst>
            </p:cNvPr>
            <p:cNvSpPr/>
            <p:nvPr/>
          </p:nvSpPr>
          <p:spPr>
            <a:xfrm>
              <a:off x="5251450" y="1689100"/>
              <a:ext cx="1308100" cy="1308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0CE1D7-B9C8-4F60-B9D7-927C01D2AEDE}"/>
                </a:ext>
              </a:extLst>
            </p:cNvPr>
            <p:cNvSpPr/>
            <p:nvPr/>
          </p:nvSpPr>
          <p:spPr>
            <a:xfrm>
              <a:off x="3695700" y="3244850"/>
              <a:ext cx="1308100" cy="1308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FAA6F1-0794-4AB2-A431-05CCB793702E}"/>
                </a:ext>
              </a:extLst>
            </p:cNvPr>
            <p:cNvSpPr/>
            <p:nvPr/>
          </p:nvSpPr>
          <p:spPr>
            <a:xfrm>
              <a:off x="5251450" y="3244850"/>
              <a:ext cx="1308100" cy="1308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D"/>
            </a:p>
          </p:txBody>
        </p: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DB27A33D-BD27-4694-8859-41E63AB6EBAE}"/>
              </a:ext>
            </a:extLst>
          </p:cNvPr>
          <p:cNvSpPr/>
          <p:nvPr/>
        </p:nvSpPr>
        <p:spPr>
          <a:xfrm>
            <a:off x="3217229" y="2167296"/>
            <a:ext cx="2193208" cy="2193208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78134CE0-1462-4511-A675-F868ED730728}"/>
              </a:ext>
            </a:extLst>
          </p:cNvPr>
          <p:cNvSpPr/>
          <p:nvPr/>
        </p:nvSpPr>
        <p:spPr>
          <a:xfrm>
            <a:off x="3354983" y="2305050"/>
            <a:ext cx="1917700" cy="1917700"/>
          </a:xfrm>
          <a:prstGeom prst="diamond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014F1-FD5D-4D14-8A55-536EC4E8E1A7}"/>
              </a:ext>
            </a:extLst>
          </p:cNvPr>
          <p:cNvSpPr txBox="1"/>
          <p:nvPr/>
        </p:nvSpPr>
        <p:spPr>
          <a:xfrm>
            <a:off x="458512" y="2669239"/>
            <a:ext cx="2844800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D" sz="3200" b="1">
                <a:solidFill>
                  <a:schemeClr val="tx2"/>
                </a:solidFill>
                <a:latin typeface="+mj-lt"/>
                <a:ea typeface="Segoe UI Black" panose="020B0A02040204020203" pitchFamily="34" charset="0"/>
                <a:cs typeface="+mj-cs"/>
              </a:rPr>
              <a:t>THE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D" sz="3200" b="1">
                <a:solidFill>
                  <a:schemeClr val="tx2"/>
                </a:solidFill>
                <a:latin typeface="+mj-lt"/>
                <a:ea typeface="Segoe UI Black" panose="020B0A02040204020203" pitchFamily="34" charset="0"/>
                <a:cs typeface="+mj-cs"/>
              </a:rPr>
              <a:t>CHALLENGE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BD6052-155A-40E7-A8C4-D523B9EC0DE7}"/>
              </a:ext>
            </a:extLst>
          </p:cNvPr>
          <p:cNvGrpSpPr/>
          <p:nvPr/>
        </p:nvGrpSpPr>
        <p:grpSpPr>
          <a:xfrm>
            <a:off x="3971215" y="2913600"/>
            <a:ext cx="685237" cy="700600"/>
            <a:chOff x="3390900" y="3609976"/>
            <a:chExt cx="354013" cy="361950"/>
          </a:xfrm>
          <a:solidFill>
            <a:schemeClr val="bg1"/>
          </a:solidFill>
        </p:grpSpPr>
        <p:sp>
          <p:nvSpPr>
            <p:cNvPr id="19" name="Freeform 75">
              <a:extLst>
                <a:ext uri="{FF2B5EF4-FFF2-40B4-BE49-F238E27FC236}">
                  <a16:creationId xmlns:a16="http://schemas.microsoft.com/office/drawing/2014/main" id="{08DB6AE5-8680-4505-B381-346DA5DF8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805238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76">
              <a:extLst>
                <a:ext uri="{FF2B5EF4-FFF2-40B4-BE49-F238E27FC236}">
                  <a16:creationId xmlns:a16="http://schemas.microsoft.com/office/drawing/2014/main" id="{E2096976-5CD6-48D9-AEF1-D8FDE1E07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835401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77">
              <a:extLst>
                <a:ext uri="{FF2B5EF4-FFF2-40B4-BE49-F238E27FC236}">
                  <a16:creationId xmlns:a16="http://schemas.microsoft.com/office/drawing/2014/main" id="{05FA477F-AC6A-4190-9DA9-EBCFB3FBD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3609976"/>
              <a:ext cx="134938" cy="104775"/>
            </a:xfrm>
            <a:custGeom>
              <a:avLst/>
              <a:gdLst>
                <a:gd name="T0" fmla="*/ 0 w 36"/>
                <a:gd name="T1" fmla="*/ 26 h 28"/>
                <a:gd name="T2" fmla="*/ 2 w 36"/>
                <a:gd name="T3" fmla="*/ 28 h 28"/>
                <a:gd name="T4" fmla="*/ 34 w 36"/>
                <a:gd name="T5" fmla="*/ 28 h 28"/>
                <a:gd name="T6" fmla="*/ 36 w 36"/>
                <a:gd name="T7" fmla="*/ 26 h 28"/>
                <a:gd name="T8" fmla="*/ 36 w 36"/>
                <a:gd name="T9" fmla="*/ 10 h 28"/>
                <a:gd name="T10" fmla="*/ 34 w 36"/>
                <a:gd name="T11" fmla="*/ 8 h 28"/>
                <a:gd name="T12" fmla="*/ 28 w 36"/>
                <a:gd name="T13" fmla="*/ 8 h 28"/>
                <a:gd name="T14" fmla="*/ 18 w 36"/>
                <a:gd name="T15" fmla="*/ 0 h 28"/>
                <a:gd name="T16" fmla="*/ 8 w 36"/>
                <a:gd name="T17" fmla="*/ 8 h 28"/>
                <a:gd name="T18" fmla="*/ 2 w 36"/>
                <a:gd name="T19" fmla="*/ 8 h 28"/>
                <a:gd name="T20" fmla="*/ 0 w 36"/>
                <a:gd name="T21" fmla="*/ 10 h 28"/>
                <a:gd name="T22" fmla="*/ 0 w 36"/>
                <a:gd name="T2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0" y="26"/>
                  </a:move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4"/>
                    <a:pt x="24" y="0"/>
                    <a:pt x="18" y="0"/>
                  </a:cubicBezTo>
                  <a:cubicBezTo>
                    <a:pt x="12" y="0"/>
                    <a:pt x="9" y="4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8">
              <a:extLst>
                <a:ext uri="{FF2B5EF4-FFF2-40B4-BE49-F238E27FC236}">
                  <a16:creationId xmlns:a16="http://schemas.microsoft.com/office/drawing/2014/main" id="{1ADE5379-D8F5-48F3-B65A-8513E8B22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3654426"/>
              <a:ext cx="44450" cy="139700"/>
            </a:xfrm>
            <a:custGeom>
              <a:avLst/>
              <a:gdLst>
                <a:gd name="T0" fmla="*/ 0 w 12"/>
                <a:gd name="T1" fmla="*/ 8 h 37"/>
                <a:gd name="T2" fmla="*/ 2 w 12"/>
                <a:gd name="T3" fmla="*/ 8 h 37"/>
                <a:gd name="T4" fmla="*/ 4 w 12"/>
                <a:gd name="T5" fmla="*/ 10 h 37"/>
                <a:gd name="T6" fmla="*/ 4 w 12"/>
                <a:gd name="T7" fmla="*/ 37 h 37"/>
                <a:gd name="T8" fmla="*/ 11 w 12"/>
                <a:gd name="T9" fmla="*/ 36 h 37"/>
                <a:gd name="T10" fmla="*/ 12 w 12"/>
                <a:gd name="T11" fmla="*/ 36 h 37"/>
                <a:gd name="T12" fmla="*/ 12 w 12"/>
                <a:gd name="T13" fmla="*/ 2 h 37"/>
                <a:gd name="T14" fmla="*/ 11 w 12"/>
                <a:gd name="T15" fmla="*/ 1 h 37"/>
                <a:gd name="T16" fmla="*/ 10 w 12"/>
                <a:gd name="T17" fmla="*/ 0 h 37"/>
                <a:gd name="T18" fmla="*/ 0 w 12"/>
                <a:gd name="T19" fmla="*/ 0 h 37"/>
                <a:gd name="T20" fmla="*/ 0 w 12"/>
                <a:gd name="T2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37">
                  <a:moveTo>
                    <a:pt x="0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9" y="36"/>
                    <a:pt x="11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79">
              <a:extLst>
                <a:ext uri="{FF2B5EF4-FFF2-40B4-BE49-F238E27FC236}">
                  <a16:creationId xmlns:a16="http://schemas.microsoft.com/office/drawing/2014/main" id="{A017A501-03C7-4683-B101-6C9ADDFCA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775076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80">
              <a:extLst>
                <a:ext uri="{FF2B5EF4-FFF2-40B4-BE49-F238E27FC236}">
                  <a16:creationId xmlns:a16="http://schemas.microsoft.com/office/drawing/2014/main" id="{0D404E3C-8F0D-4005-8C24-9644C48FF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3654426"/>
              <a:ext cx="219075" cy="287338"/>
            </a:xfrm>
            <a:custGeom>
              <a:avLst/>
              <a:gdLst>
                <a:gd name="T0" fmla="*/ 49 w 58"/>
                <a:gd name="T1" fmla="*/ 68 h 76"/>
                <a:gd name="T2" fmla="*/ 10 w 58"/>
                <a:gd name="T3" fmla="*/ 68 h 76"/>
                <a:gd name="T4" fmla="*/ 8 w 58"/>
                <a:gd name="T5" fmla="*/ 66 h 76"/>
                <a:gd name="T6" fmla="*/ 8 w 58"/>
                <a:gd name="T7" fmla="*/ 10 h 76"/>
                <a:gd name="T8" fmla="*/ 10 w 58"/>
                <a:gd name="T9" fmla="*/ 8 h 76"/>
                <a:gd name="T10" fmla="*/ 12 w 58"/>
                <a:gd name="T11" fmla="*/ 8 h 76"/>
                <a:gd name="T12" fmla="*/ 12 w 58"/>
                <a:gd name="T13" fmla="*/ 0 h 76"/>
                <a:gd name="T14" fmla="*/ 2 w 58"/>
                <a:gd name="T15" fmla="*/ 0 h 76"/>
                <a:gd name="T16" fmla="*/ 0 w 58"/>
                <a:gd name="T17" fmla="*/ 2 h 76"/>
                <a:gd name="T18" fmla="*/ 0 w 58"/>
                <a:gd name="T19" fmla="*/ 66 h 76"/>
                <a:gd name="T20" fmla="*/ 10 w 58"/>
                <a:gd name="T21" fmla="*/ 76 h 76"/>
                <a:gd name="T22" fmla="*/ 58 w 58"/>
                <a:gd name="T23" fmla="*/ 76 h 76"/>
                <a:gd name="T24" fmla="*/ 49 w 58"/>
                <a:gd name="T25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6">
                  <a:moveTo>
                    <a:pt x="49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8" y="67"/>
                    <a:pt x="8" y="6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4" y="74"/>
                    <a:pt x="51" y="71"/>
                    <a:pt x="4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81">
              <a:extLst>
                <a:ext uri="{FF2B5EF4-FFF2-40B4-BE49-F238E27FC236}">
                  <a16:creationId xmlns:a16="http://schemas.microsoft.com/office/drawing/2014/main" id="{294D7B35-6C85-4F59-B947-768B83CF0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74491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82">
              <a:extLst>
                <a:ext uri="{FF2B5EF4-FFF2-40B4-BE49-F238E27FC236}">
                  <a16:creationId xmlns:a16="http://schemas.microsoft.com/office/drawing/2014/main" id="{12079041-D584-4822-A585-57BE78212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3" y="3805238"/>
              <a:ext cx="165100" cy="166688"/>
            </a:xfrm>
            <a:custGeom>
              <a:avLst/>
              <a:gdLst>
                <a:gd name="T0" fmla="*/ 43 w 44"/>
                <a:gd name="T1" fmla="*/ 41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1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1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1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1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4" y="41"/>
                    <a:pt x="43" y="41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5"/>
                    <a:pt x="25" y="30"/>
                    <a:pt x="17" y="30"/>
                  </a:cubicBezTo>
                  <a:cubicBezTo>
                    <a:pt x="10" y="30"/>
                    <a:pt x="4" y="25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04BF84-8C9F-4652-B017-D188F7C3A5E9}"/>
              </a:ext>
            </a:extLst>
          </p:cNvPr>
          <p:cNvSpPr txBox="1"/>
          <p:nvPr/>
        </p:nvSpPr>
        <p:spPr>
          <a:xfrm>
            <a:off x="5930900" y="1140546"/>
            <a:ext cx="54864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Discover is a financial services company and deals with sensitive customer data. How can we ensure that access to AWS S3 data is controlled, secured, revoked after-use and audited to avoid any unintended consequences?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FD3FF3-15B7-446C-9FF1-DCC60158C9C5}"/>
              </a:ext>
            </a:extLst>
          </p:cNvPr>
          <p:cNvSpPr txBox="1"/>
          <p:nvPr/>
        </p:nvSpPr>
        <p:spPr>
          <a:xfrm>
            <a:off x="5930900" y="765889"/>
            <a:ext cx="5486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D" sz="20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 Faced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6D67C0-4AC1-4088-B6C9-8DCA41AFC075}"/>
              </a:ext>
            </a:extLst>
          </p:cNvPr>
          <p:cNvGrpSpPr/>
          <p:nvPr/>
        </p:nvGrpSpPr>
        <p:grpSpPr>
          <a:xfrm>
            <a:off x="7061921" y="2585237"/>
            <a:ext cx="4355379" cy="2267483"/>
            <a:chOff x="4764404" y="930989"/>
            <a:chExt cx="6487796" cy="226748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91FC11-728C-4D05-9892-6DBD07C67BBD}"/>
                </a:ext>
              </a:extLst>
            </p:cNvPr>
            <p:cNvSpPr txBox="1"/>
            <p:nvPr/>
          </p:nvSpPr>
          <p:spPr>
            <a:xfrm>
              <a:off x="4764404" y="1305646"/>
              <a:ext cx="6487796" cy="18928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Security, Risk and Compliance</a:t>
              </a:r>
              <a:r>
                <a:rPr lang="en-ID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Discover uses AWS S3 and an in-house developed application, This solution will provide fine-grained access control to S3 data following industry-standard security principles and a rich customer experience</a:t>
              </a:r>
              <a:r>
                <a:rPr lang="en-US" sz="1800" dirty="0"/>
                <a:t>.</a:t>
              </a:r>
            </a:p>
            <a:p>
              <a:r>
                <a:rPr lang="en-US" sz="15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Key Services: </a:t>
              </a:r>
              <a:r>
                <a:rPr lang="en-US" sz="1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AWS S3, AWS API Gateway, AWS Lambda and AWS CloudWatch</a:t>
              </a:r>
            </a:p>
            <a:p>
              <a:endParaRPr lang="en-ID" sz="15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BD7A9E-948F-4F9F-B253-58A1BF5FE50D}"/>
                </a:ext>
              </a:extLst>
            </p:cNvPr>
            <p:cNvSpPr txBox="1"/>
            <p:nvPr/>
          </p:nvSpPr>
          <p:spPr>
            <a:xfrm>
              <a:off x="4764404" y="930989"/>
              <a:ext cx="648779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20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 Offered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E33E72C-E7F2-437A-9FEE-B03D2994992C}"/>
              </a:ext>
            </a:extLst>
          </p:cNvPr>
          <p:cNvGrpSpPr/>
          <p:nvPr/>
        </p:nvGrpSpPr>
        <p:grpSpPr>
          <a:xfrm>
            <a:off x="5346610" y="4819155"/>
            <a:ext cx="5486400" cy="1759652"/>
            <a:chOff x="5397500" y="930989"/>
            <a:chExt cx="5854700" cy="175965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87D866-9934-417A-9059-8CC43D04096C}"/>
                </a:ext>
              </a:extLst>
            </p:cNvPr>
            <p:cNvSpPr txBox="1"/>
            <p:nvPr/>
          </p:nvSpPr>
          <p:spPr>
            <a:xfrm>
              <a:off x="5397500" y="1305646"/>
              <a:ext cx="5854700" cy="138499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Clr>
                  <a:schemeClr val="accent2"/>
                </a:buClr>
                <a:buSzPts val="900"/>
                <a:buFont typeface="Arial" panose="020B0604020202020204" pitchFamily="34" charset="0"/>
                <a:buChar char="•"/>
              </a:pPr>
              <a:r>
                <a:rPr lang="en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Able to control individual user and application access to various S3 buckets and prefixes.</a:t>
              </a:r>
            </a:p>
            <a:p>
              <a:pPr marL="294217" indent="-285750">
                <a:buSzPts val="900"/>
                <a:buFont typeface="Arial" panose="020B0604020202020204" pitchFamily="34" charset="0"/>
                <a:buChar char="•"/>
              </a:pPr>
              <a:r>
                <a:rPr lang="en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Simplify/offload work for App teams to get AWS creds to access S3 data.</a:t>
              </a:r>
            </a:p>
            <a:p>
              <a:pPr marL="294217" indent="-285750">
                <a:buSzPts val="900"/>
                <a:buFont typeface="Arial" panose="020B0604020202020204" pitchFamily="34" charset="0"/>
                <a:buChar char="•"/>
              </a:pPr>
              <a:r>
                <a:rPr lang="en-US" sz="1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Quick turnaround time to grant secured access to S3 data of customer’s interest.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EB7D0A-DB97-47F8-AEC4-C9D905B08B81}"/>
                </a:ext>
              </a:extLst>
            </p:cNvPr>
            <p:cNvSpPr txBox="1"/>
            <p:nvPr/>
          </p:nvSpPr>
          <p:spPr>
            <a:xfrm>
              <a:off x="5397500" y="930989"/>
              <a:ext cx="58547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ID" sz="2000" b="1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Benefits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8B52D8A-261A-47BF-9BE8-DCB6F1E0A140}"/>
              </a:ext>
            </a:extLst>
          </p:cNvPr>
          <p:cNvGrpSpPr/>
          <p:nvPr/>
        </p:nvGrpSpPr>
        <p:grpSpPr>
          <a:xfrm>
            <a:off x="5513780" y="2994169"/>
            <a:ext cx="508779" cy="539462"/>
            <a:chOff x="7750176" y="3625850"/>
            <a:chExt cx="315912" cy="334963"/>
          </a:xfrm>
          <a:solidFill>
            <a:schemeClr val="accent2"/>
          </a:solidFill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4E075FF7-FAED-4A89-B9CA-3FD039767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0501" y="3687763"/>
              <a:ext cx="195263" cy="211138"/>
            </a:xfrm>
            <a:custGeom>
              <a:avLst/>
              <a:gdLst>
                <a:gd name="T0" fmla="*/ 26 w 52"/>
                <a:gd name="T1" fmla="*/ 0 h 56"/>
                <a:gd name="T2" fmla="*/ 0 w 52"/>
                <a:gd name="T3" fmla="*/ 26 h 56"/>
                <a:gd name="T4" fmla="*/ 18 w 52"/>
                <a:gd name="T5" fmla="*/ 51 h 56"/>
                <a:gd name="T6" fmla="*/ 18 w 52"/>
                <a:gd name="T7" fmla="*/ 54 h 56"/>
                <a:gd name="T8" fmla="*/ 20 w 52"/>
                <a:gd name="T9" fmla="*/ 56 h 56"/>
                <a:gd name="T10" fmla="*/ 32 w 52"/>
                <a:gd name="T11" fmla="*/ 56 h 56"/>
                <a:gd name="T12" fmla="*/ 34 w 52"/>
                <a:gd name="T13" fmla="*/ 54 h 56"/>
                <a:gd name="T14" fmla="*/ 34 w 52"/>
                <a:gd name="T15" fmla="*/ 51 h 56"/>
                <a:gd name="T16" fmla="*/ 52 w 52"/>
                <a:gd name="T17" fmla="*/ 26 h 56"/>
                <a:gd name="T18" fmla="*/ 26 w 52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6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37"/>
                    <a:pt x="7" y="47"/>
                    <a:pt x="18" y="51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9" y="56"/>
                    <a:pt x="20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5"/>
                    <a:pt x="34" y="54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45" y="47"/>
                    <a:pt x="52" y="37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278B224C-B1C0-4C84-BAC7-ED3A0F579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1" y="3944938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F95E489-7200-4CE6-9318-2F4052E4E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763" y="3914775"/>
              <a:ext cx="60325" cy="14288"/>
            </a:xfrm>
            <a:custGeom>
              <a:avLst/>
              <a:gdLst>
                <a:gd name="T0" fmla="*/ 14 w 16"/>
                <a:gd name="T1" fmla="*/ 0 h 4"/>
                <a:gd name="T2" fmla="*/ 2 w 16"/>
                <a:gd name="T3" fmla="*/ 0 h 4"/>
                <a:gd name="T4" fmla="*/ 0 w 16"/>
                <a:gd name="T5" fmla="*/ 2 h 4"/>
                <a:gd name="T6" fmla="*/ 2 w 16"/>
                <a:gd name="T7" fmla="*/ 4 h 4"/>
                <a:gd name="T8" fmla="*/ 14 w 16"/>
                <a:gd name="T9" fmla="*/ 4 h 4"/>
                <a:gd name="T10" fmla="*/ 16 w 16"/>
                <a:gd name="T11" fmla="*/ 2 h 4"/>
                <a:gd name="T12" fmla="*/ 14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A181785-F106-4837-8C63-BF314323B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3625850"/>
              <a:ext cx="14288" cy="46038"/>
            </a:xfrm>
            <a:custGeom>
              <a:avLst/>
              <a:gdLst>
                <a:gd name="T0" fmla="*/ 2 w 4"/>
                <a:gd name="T1" fmla="*/ 12 h 12"/>
                <a:gd name="T2" fmla="*/ 4 w 4"/>
                <a:gd name="T3" fmla="*/ 10 h 12"/>
                <a:gd name="T4" fmla="*/ 4 w 4"/>
                <a:gd name="T5" fmla="*/ 2 h 12"/>
                <a:gd name="T6" fmla="*/ 2 w 4"/>
                <a:gd name="T7" fmla="*/ 0 h 12"/>
                <a:gd name="T8" fmla="*/ 0 w 4"/>
                <a:gd name="T9" fmla="*/ 2 h 12"/>
                <a:gd name="T10" fmla="*/ 0 w 4"/>
                <a:gd name="T11" fmla="*/ 10 h 12"/>
                <a:gd name="T12" fmla="*/ 2 w 4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12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C0F8FA-CAA7-4F1E-B9E4-B60218482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3778250"/>
              <a:ext cx="44450" cy="14288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048DD63C-5404-41F8-91AF-34043B146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176" y="3778250"/>
              <a:ext cx="46038" cy="14288"/>
            </a:xfrm>
            <a:custGeom>
              <a:avLst/>
              <a:gdLst>
                <a:gd name="T0" fmla="*/ 10 w 12"/>
                <a:gd name="T1" fmla="*/ 0 h 4"/>
                <a:gd name="T2" fmla="*/ 2 w 12"/>
                <a:gd name="T3" fmla="*/ 0 h 4"/>
                <a:gd name="T4" fmla="*/ 0 w 12"/>
                <a:gd name="T5" fmla="*/ 2 h 4"/>
                <a:gd name="T6" fmla="*/ 2 w 12"/>
                <a:gd name="T7" fmla="*/ 4 h 4"/>
                <a:gd name="T8" fmla="*/ 10 w 12"/>
                <a:gd name="T9" fmla="*/ 4 h 4"/>
                <a:gd name="T10" fmla="*/ 12 w 12"/>
                <a:gd name="T11" fmla="*/ 2 h 4"/>
                <a:gd name="T12" fmla="*/ 10 w 1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5863A7C9-B717-4837-B0D3-E6C2F9248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1" y="3660775"/>
              <a:ext cx="47625" cy="44450"/>
            </a:xfrm>
            <a:custGeom>
              <a:avLst/>
              <a:gdLst>
                <a:gd name="T0" fmla="*/ 9 w 13"/>
                <a:gd name="T1" fmla="*/ 12 h 12"/>
                <a:gd name="T2" fmla="*/ 10 w 13"/>
                <a:gd name="T3" fmla="*/ 12 h 12"/>
                <a:gd name="T4" fmla="*/ 12 w 13"/>
                <a:gd name="T5" fmla="*/ 12 h 12"/>
                <a:gd name="T6" fmla="*/ 12 w 13"/>
                <a:gd name="T7" fmla="*/ 9 h 12"/>
                <a:gd name="T8" fmla="*/ 3 w 13"/>
                <a:gd name="T9" fmla="*/ 1 h 12"/>
                <a:gd name="T10" fmla="*/ 0 w 13"/>
                <a:gd name="T11" fmla="*/ 1 h 12"/>
                <a:gd name="T12" fmla="*/ 0 w 13"/>
                <a:gd name="T13" fmla="*/ 3 h 12"/>
                <a:gd name="T14" fmla="*/ 9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9" y="12"/>
                  </a:move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3" y="11"/>
                    <a:pt x="13" y="10"/>
                    <a:pt x="12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lnTo>
                    <a:pt x="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D581360-03DA-4BF9-8F7B-34A63E0D3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3538" y="3660775"/>
              <a:ext cx="49213" cy="44450"/>
            </a:xfrm>
            <a:custGeom>
              <a:avLst/>
              <a:gdLst>
                <a:gd name="T0" fmla="*/ 3 w 13"/>
                <a:gd name="T1" fmla="*/ 12 h 12"/>
                <a:gd name="T2" fmla="*/ 4 w 13"/>
                <a:gd name="T3" fmla="*/ 12 h 12"/>
                <a:gd name="T4" fmla="*/ 13 w 13"/>
                <a:gd name="T5" fmla="*/ 3 h 12"/>
                <a:gd name="T6" fmla="*/ 13 w 13"/>
                <a:gd name="T7" fmla="*/ 1 h 12"/>
                <a:gd name="T8" fmla="*/ 10 w 13"/>
                <a:gd name="T9" fmla="*/ 1 h 12"/>
                <a:gd name="T10" fmla="*/ 1 w 13"/>
                <a:gd name="T11" fmla="*/ 9 h 12"/>
                <a:gd name="T12" fmla="*/ 1 w 13"/>
                <a:gd name="T13" fmla="*/ 12 h 12"/>
                <a:gd name="T14" fmla="*/ 3 w 13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2">
                  <a:moveTo>
                    <a:pt x="3" y="12"/>
                  </a:moveTo>
                  <a:cubicBezTo>
                    <a:pt x="3" y="12"/>
                    <a:pt x="4" y="12"/>
                    <a:pt x="4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1"/>
                    <a:pt x="13" y="1"/>
                  </a:cubicBezTo>
                  <a:cubicBezTo>
                    <a:pt x="12" y="0"/>
                    <a:pt x="10" y="0"/>
                    <a:pt x="10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Freeform 25">
            <a:extLst>
              <a:ext uri="{FF2B5EF4-FFF2-40B4-BE49-F238E27FC236}">
                <a16:creationId xmlns:a16="http://schemas.microsoft.com/office/drawing/2014/main" id="{D92C30DC-5BFA-4F4C-9113-CC7536FF0BCC}"/>
              </a:ext>
            </a:extLst>
          </p:cNvPr>
          <p:cNvSpPr>
            <a:spLocks noEditPoints="1"/>
          </p:cNvSpPr>
          <p:nvPr/>
        </p:nvSpPr>
        <p:spPr bwMode="auto">
          <a:xfrm>
            <a:off x="4063447" y="1545350"/>
            <a:ext cx="479643" cy="483869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48 w 96"/>
              <a:gd name="T11" fmla="*/ 76 h 96"/>
              <a:gd name="T12" fmla="*/ 44 w 96"/>
              <a:gd name="T13" fmla="*/ 72 h 96"/>
              <a:gd name="T14" fmla="*/ 48 w 96"/>
              <a:gd name="T15" fmla="*/ 68 h 96"/>
              <a:gd name="T16" fmla="*/ 52 w 96"/>
              <a:gd name="T17" fmla="*/ 72 h 96"/>
              <a:gd name="T18" fmla="*/ 48 w 96"/>
              <a:gd name="T19" fmla="*/ 76 h 96"/>
              <a:gd name="T20" fmla="*/ 50 w 96"/>
              <a:gd name="T21" fmla="*/ 52 h 96"/>
              <a:gd name="T22" fmla="*/ 50 w 96"/>
              <a:gd name="T23" fmla="*/ 62 h 96"/>
              <a:gd name="T24" fmla="*/ 48 w 96"/>
              <a:gd name="T25" fmla="*/ 64 h 96"/>
              <a:gd name="T26" fmla="*/ 46 w 96"/>
              <a:gd name="T27" fmla="*/ 62 h 96"/>
              <a:gd name="T28" fmla="*/ 46 w 96"/>
              <a:gd name="T29" fmla="*/ 50 h 96"/>
              <a:gd name="T30" fmla="*/ 48 w 96"/>
              <a:gd name="T31" fmla="*/ 48 h 96"/>
              <a:gd name="T32" fmla="*/ 58 w 96"/>
              <a:gd name="T33" fmla="*/ 38 h 96"/>
              <a:gd name="T34" fmla="*/ 48 w 96"/>
              <a:gd name="T35" fmla="*/ 28 h 96"/>
              <a:gd name="T36" fmla="*/ 38 w 96"/>
              <a:gd name="T37" fmla="*/ 38 h 96"/>
              <a:gd name="T38" fmla="*/ 36 w 96"/>
              <a:gd name="T39" fmla="*/ 40 h 96"/>
              <a:gd name="T40" fmla="*/ 34 w 96"/>
              <a:gd name="T41" fmla="*/ 38 h 96"/>
              <a:gd name="T42" fmla="*/ 48 w 96"/>
              <a:gd name="T43" fmla="*/ 24 h 96"/>
              <a:gd name="T44" fmla="*/ 62 w 96"/>
              <a:gd name="T45" fmla="*/ 38 h 96"/>
              <a:gd name="T46" fmla="*/ 50 w 96"/>
              <a:gd name="T47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4" y="96"/>
                  <a:pt x="96" y="74"/>
                  <a:pt x="96" y="48"/>
                </a:cubicBezTo>
                <a:cubicBezTo>
                  <a:pt x="96" y="22"/>
                  <a:pt x="74" y="0"/>
                  <a:pt x="48" y="0"/>
                </a:cubicBezTo>
                <a:close/>
                <a:moveTo>
                  <a:pt x="48" y="76"/>
                </a:moveTo>
                <a:cubicBezTo>
                  <a:pt x="46" y="76"/>
                  <a:pt x="44" y="74"/>
                  <a:pt x="44" y="72"/>
                </a:cubicBezTo>
                <a:cubicBezTo>
                  <a:pt x="44" y="70"/>
                  <a:pt x="46" y="68"/>
                  <a:pt x="48" y="68"/>
                </a:cubicBezTo>
                <a:cubicBezTo>
                  <a:pt x="50" y="68"/>
                  <a:pt x="52" y="70"/>
                  <a:pt x="52" y="72"/>
                </a:cubicBezTo>
                <a:cubicBezTo>
                  <a:pt x="52" y="74"/>
                  <a:pt x="50" y="76"/>
                  <a:pt x="48" y="76"/>
                </a:cubicBezTo>
                <a:close/>
                <a:moveTo>
                  <a:pt x="50" y="52"/>
                </a:moveTo>
                <a:cubicBezTo>
                  <a:pt x="50" y="62"/>
                  <a:pt x="50" y="62"/>
                  <a:pt x="50" y="62"/>
                </a:cubicBezTo>
                <a:cubicBezTo>
                  <a:pt x="50" y="63"/>
                  <a:pt x="49" y="64"/>
                  <a:pt x="48" y="64"/>
                </a:cubicBezTo>
                <a:cubicBezTo>
                  <a:pt x="47" y="64"/>
                  <a:pt x="46" y="63"/>
                  <a:pt x="46" y="62"/>
                </a:cubicBezTo>
                <a:cubicBezTo>
                  <a:pt x="46" y="50"/>
                  <a:pt x="46" y="50"/>
                  <a:pt x="46" y="50"/>
                </a:cubicBezTo>
                <a:cubicBezTo>
                  <a:pt x="46" y="49"/>
                  <a:pt x="47" y="48"/>
                  <a:pt x="48" y="48"/>
                </a:cubicBezTo>
                <a:cubicBezTo>
                  <a:pt x="54" y="48"/>
                  <a:pt x="58" y="44"/>
                  <a:pt x="58" y="38"/>
                </a:cubicBezTo>
                <a:cubicBezTo>
                  <a:pt x="58" y="32"/>
                  <a:pt x="54" y="28"/>
                  <a:pt x="48" y="28"/>
                </a:cubicBezTo>
                <a:cubicBezTo>
                  <a:pt x="42" y="28"/>
                  <a:pt x="38" y="32"/>
                  <a:pt x="38" y="38"/>
                </a:cubicBezTo>
                <a:cubicBezTo>
                  <a:pt x="38" y="39"/>
                  <a:pt x="37" y="40"/>
                  <a:pt x="36" y="40"/>
                </a:cubicBezTo>
                <a:cubicBezTo>
                  <a:pt x="35" y="40"/>
                  <a:pt x="34" y="39"/>
                  <a:pt x="34" y="38"/>
                </a:cubicBezTo>
                <a:cubicBezTo>
                  <a:pt x="34" y="30"/>
                  <a:pt x="40" y="24"/>
                  <a:pt x="48" y="24"/>
                </a:cubicBezTo>
                <a:cubicBezTo>
                  <a:pt x="56" y="24"/>
                  <a:pt x="62" y="30"/>
                  <a:pt x="62" y="38"/>
                </a:cubicBezTo>
                <a:cubicBezTo>
                  <a:pt x="62" y="45"/>
                  <a:pt x="57" y="51"/>
                  <a:pt x="50" y="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6EF28F3-68FC-4017-AC49-71B3902A8D64}"/>
              </a:ext>
            </a:extLst>
          </p:cNvPr>
          <p:cNvGrpSpPr/>
          <p:nvPr/>
        </p:nvGrpSpPr>
        <p:grpSpPr>
          <a:xfrm>
            <a:off x="4084577" y="4514550"/>
            <a:ext cx="458513" cy="469079"/>
            <a:chOff x="4113213" y="3622675"/>
            <a:chExt cx="344487" cy="352425"/>
          </a:xfrm>
          <a:solidFill>
            <a:schemeClr val="accent2"/>
          </a:solidFill>
        </p:grpSpPr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D7693A00-0D35-4F87-BD1C-6C06E47F2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3622675"/>
              <a:ext cx="269875" cy="276225"/>
            </a:xfrm>
            <a:custGeom>
              <a:avLst/>
              <a:gdLst>
                <a:gd name="T0" fmla="*/ 72 w 72"/>
                <a:gd name="T1" fmla="*/ 26 h 73"/>
                <a:gd name="T2" fmla="*/ 70 w 72"/>
                <a:gd name="T3" fmla="*/ 25 h 73"/>
                <a:gd name="T4" fmla="*/ 46 w 72"/>
                <a:gd name="T5" fmla="*/ 25 h 73"/>
                <a:gd name="T6" fmla="*/ 38 w 72"/>
                <a:gd name="T7" fmla="*/ 1 h 73"/>
                <a:gd name="T8" fmla="*/ 34 w 72"/>
                <a:gd name="T9" fmla="*/ 1 h 73"/>
                <a:gd name="T10" fmla="*/ 26 w 72"/>
                <a:gd name="T11" fmla="*/ 25 h 73"/>
                <a:gd name="T12" fmla="*/ 2 w 72"/>
                <a:gd name="T13" fmla="*/ 25 h 73"/>
                <a:gd name="T14" fmla="*/ 0 w 72"/>
                <a:gd name="T15" fmla="*/ 26 h 73"/>
                <a:gd name="T16" fmla="*/ 1 w 72"/>
                <a:gd name="T17" fmla="*/ 29 h 73"/>
                <a:gd name="T18" fmla="*/ 20 w 72"/>
                <a:gd name="T19" fmla="*/ 45 h 73"/>
                <a:gd name="T20" fmla="*/ 16 w 72"/>
                <a:gd name="T21" fmla="*/ 59 h 73"/>
                <a:gd name="T22" fmla="*/ 27 w 72"/>
                <a:gd name="T23" fmla="*/ 64 h 73"/>
                <a:gd name="T24" fmla="*/ 36 w 72"/>
                <a:gd name="T25" fmla="*/ 57 h 73"/>
                <a:gd name="T26" fmla="*/ 57 w 72"/>
                <a:gd name="T27" fmla="*/ 72 h 73"/>
                <a:gd name="T28" fmla="*/ 58 w 72"/>
                <a:gd name="T29" fmla="*/ 73 h 73"/>
                <a:gd name="T30" fmla="*/ 59 w 72"/>
                <a:gd name="T31" fmla="*/ 72 h 73"/>
                <a:gd name="T32" fmla="*/ 60 w 72"/>
                <a:gd name="T33" fmla="*/ 70 h 73"/>
                <a:gd name="T34" fmla="*/ 52 w 72"/>
                <a:gd name="T35" fmla="*/ 45 h 73"/>
                <a:gd name="T36" fmla="*/ 71 w 72"/>
                <a:gd name="T37" fmla="*/ 29 h 73"/>
                <a:gd name="T38" fmla="*/ 72 w 72"/>
                <a:gd name="T39" fmla="*/ 2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73">
                  <a:moveTo>
                    <a:pt x="72" y="26"/>
                  </a:moveTo>
                  <a:cubicBezTo>
                    <a:pt x="72" y="26"/>
                    <a:pt x="71" y="25"/>
                    <a:pt x="70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7" y="0"/>
                    <a:pt x="35" y="0"/>
                    <a:pt x="34" y="1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1" y="25"/>
                    <a:pt x="0" y="26"/>
                    <a:pt x="0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20" y="60"/>
                    <a:pt x="24" y="62"/>
                    <a:pt x="27" y="64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3"/>
                    <a:pt x="58" y="73"/>
                    <a:pt x="58" y="73"/>
                  </a:cubicBezTo>
                  <a:cubicBezTo>
                    <a:pt x="59" y="73"/>
                    <a:pt x="59" y="73"/>
                    <a:pt x="59" y="72"/>
                  </a:cubicBezTo>
                  <a:cubicBezTo>
                    <a:pt x="60" y="72"/>
                    <a:pt x="60" y="71"/>
                    <a:pt x="60" y="70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2" y="28"/>
                    <a:pt x="72" y="27"/>
                    <a:pt x="7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BD2B5E46-D5EC-4198-B9FC-C0BAE69A6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3" y="3860800"/>
              <a:ext cx="247650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CD73F10-9F22-4D42-A27E-383FCD3F9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213" y="3854450"/>
              <a:ext cx="66675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4D64E36-81B1-4A3C-903E-06FFD8DBD6E8}"/>
              </a:ext>
            </a:extLst>
          </p:cNvPr>
          <p:cNvCxnSpPr>
            <a:cxnSpLocks/>
          </p:cNvCxnSpPr>
          <p:nvPr/>
        </p:nvCxnSpPr>
        <p:spPr>
          <a:xfrm>
            <a:off x="6273800" y="2753321"/>
            <a:ext cx="660400" cy="0"/>
          </a:xfrm>
          <a:prstGeom prst="line">
            <a:avLst/>
          </a:prstGeom>
          <a:ln>
            <a:solidFill>
              <a:schemeClr val="accent2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2ECB7F4-30C4-4A8A-8AA5-79C6F4B359FC}"/>
              </a:ext>
            </a:extLst>
          </p:cNvPr>
          <p:cNvGrpSpPr/>
          <p:nvPr/>
        </p:nvGrpSpPr>
        <p:grpSpPr>
          <a:xfrm>
            <a:off x="4910011" y="919777"/>
            <a:ext cx="769064" cy="436598"/>
            <a:chOff x="4744911" y="919777"/>
            <a:chExt cx="769064" cy="436598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F91DDF0-6FDE-4656-BB17-AEC46B466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4911" y="919777"/>
              <a:ext cx="436599" cy="436598"/>
            </a:xfrm>
            <a:prstGeom prst="line">
              <a:avLst/>
            </a:prstGeom>
            <a:ln>
              <a:solidFill>
                <a:schemeClr val="accent2"/>
              </a:solidFill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939EB85-D8A6-4018-B39C-98BAA439046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919777"/>
              <a:ext cx="332375" cy="0"/>
            </a:xfrm>
            <a:prstGeom prst="line">
              <a:avLst/>
            </a:prstGeom>
            <a:ln>
              <a:solidFill>
                <a:schemeClr val="accent2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44A7365-AB94-4621-AE81-ACD5B62E2FD3}"/>
              </a:ext>
            </a:extLst>
          </p:cNvPr>
          <p:cNvCxnSpPr>
            <a:cxnSpLocks/>
          </p:cNvCxnSpPr>
          <p:nvPr/>
        </p:nvCxnSpPr>
        <p:spPr>
          <a:xfrm>
            <a:off x="5346700" y="4738180"/>
            <a:ext cx="927100" cy="0"/>
          </a:xfrm>
          <a:prstGeom prst="line">
            <a:avLst/>
          </a:prstGeom>
          <a:ln>
            <a:solidFill>
              <a:schemeClr val="accent2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BB2A8CA-5080-AA35-48F8-11EC7F6E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EFC1B6-B0AF-BD08-A942-82FABA389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20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DFBBB0-4F70-B015-0C88-24FBD9F35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592"/>
            <a:ext cx="12192000" cy="59375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765991-628E-1D41-46AE-99368F112CB4}"/>
                  </a:ext>
                </a:extLst>
              </p14:cNvPr>
              <p14:cNvContentPartPr/>
              <p14:nvPr/>
            </p14:nvContentPartPr>
            <p14:xfrm>
              <a:off x="5783130" y="3302460"/>
              <a:ext cx="776160" cy="139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765991-628E-1D41-46AE-99368F112C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0130" y="3239460"/>
                <a:ext cx="901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3CBEB55-2A7D-9292-752E-8EE631DC8A23}"/>
                  </a:ext>
                </a:extLst>
              </p14:cNvPr>
              <p14:cNvContentPartPr/>
              <p14:nvPr/>
            </p14:nvContentPartPr>
            <p14:xfrm>
              <a:off x="5851890" y="4284540"/>
              <a:ext cx="655200" cy="105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3CBEB55-2A7D-9292-752E-8EE631DC8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8890" y="4221540"/>
                <a:ext cx="7808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DEC5AF-8EC2-B886-7944-01F4AAEEF519}"/>
                  </a:ext>
                </a:extLst>
              </p14:cNvPr>
              <p14:cNvContentPartPr/>
              <p14:nvPr/>
            </p14:nvContentPartPr>
            <p14:xfrm>
              <a:off x="5966370" y="5348340"/>
              <a:ext cx="455760" cy="25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DEC5AF-8EC2-B886-7944-01F4AAEEF5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03370" y="5285340"/>
                <a:ext cx="58140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D13593-D92B-DA49-9DAE-D81702CA447F}"/>
                  </a:ext>
                </a:extLst>
              </p14:cNvPr>
              <p14:cNvContentPartPr/>
              <p14:nvPr/>
            </p14:nvContentPartPr>
            <p14:xfrm>
              <a:off x="5954850" y="6251220"/>
              <a:ext cx="583560" cy="69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D13593-D92B-DA49-9DAE-D81702CA447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1889" y="6188220"/>
                <a:ext cx="709123" cy="19512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B5F8E3A-382E-272A-61CD-E8FA706706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2BCCA-ABAB-A3A6-A9BE-A0207884EB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578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9D3F5-D9B9-1433-80BA-9BF19BEE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>
            <a:extLst>
              <a:ext uri="{FF2B5EF4-FFF2-40B4-BE49-F238E27FC236}">
                <a16:creationId xmlns:a16="http://schemas.microsoft.com/office/drawing/2014/main" id="{EE9EBE46-70FC-F9C8-D842-604B55522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466210"/>
            <a:ext cx="11521440" cy="777240"/>
          </a:xfrm>
        </p:spPr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7F460-D391-06A9-9FA5-4E70B481C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7" y="1243450"/>
            <a:ext cx="10228521" cy="51483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78F5CC-239E-3654-54B6-E8B9015A6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72D037-D227-7521-94DD-84D1ADF62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83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FCA23-FFFE-F3DA-7AFE-61FC74FC1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693922-CF08-5744-2148-185A0F680A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endParaRPr lang="en-US" err="1"/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2FB0395B-73BE-48FA-7F1D-BFBDD0078AE7}"/>
              </a:ext>
            </a:extLst>
          </p:cNvPr>
          <p:cNvSpPr txBox="1"/>
          <p:nvPr/>
        </p:nvSpPr>
        <p:spPr>
          <a:xfrm>
            <a:off x="312454" y="150256"/>
            <a:ext cx="11522074" cy="1258357"/>
          </a:xfrm>
          <a:prstGeom prst="rect">
            <a:avLst/>
          </a:prstGeom>
          <a:solidFill>
            <a:schemeClr val="tx2"/>
          </a:solidFill>
        </p:spPr>
        <p:txBody>
          <a:bodyPr wrap="square" tIns="9144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200"/>
              </a:spcBef>
            </a:pPr>
            <a:r>
              <a:rPr lang="en-US" sz="2400" b="1" dirty="0">
                <a:solidFill>
                  <a:schemeClr val="bg1"/>
                </a:solidFill>
                <a:ea typeface="Discover Sans" pitchFamily="2" charset="0"/>
              </a:rPr>
              <a:t>Transformers Roadmap</a:t>
            </a:r>
            <a:endParaRPr lang="en-US" dirty="0">
              <a:solidFill>
                <a:schemeClr val="bg1"/>
              </a:solidFill>
              <a:ea typeface="Discover Sans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98BD13-2B07-B945-65CE-CC44373E730E}"/>
              </a:ext>
            </a:extLst>
          </p:cNvPr>
          <p:cNvGrpSpPr/>
          <p:nvPr/>
        </p:nvGrpSpPr>
        <p:grpSpPr>
          <a:xfrm>
            <a:off x="7731727" y="776639"/>
            <a:ext cx="1080654" cy="1080654"/>
            <a:chOff x="10030691" y="1154021"/>
            <a:chExt cx="1357746" cy="1357746"/>
          </a:xfrm>
          <a:solidFill>
            <a:schemeClr val="tx2"/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1B03E96-A257-C126-ED3A-E858131B2D19}"/>
                </a:ext>
              </a:extLst>
            </p:cNvPr>
            <p:cNvSpPr/>
            <p:nvPr/>
          </p:nvSpPr>
          <p:spPr>
            <a:xfrm>
              <a:off x="10030691" y="1154021"/>
              <a:ext cx="1357746" cy="13577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9E8B94D-7608-52A8-C9F9-D0C4A6BEA21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343807" y="1512120"/>
              <a:ext cx="731521" cy="654082"/>
              <a:chOff x="3389" y="1669"/>
              <a:chExt cx="1058" cy="946"/>
            </a:xfrm>
            <a:grpFill/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1FD4F43-F0CC-6665-B3E6-A68E17729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" y="1669"/>
                <a:ext cx="356" cy="332"/>
              </a:xfrm>
              <a:custGeom>
                <a:avLst/>
                <a:gdLst>
                  <a:gd name="T0" fmla="*/ 348 w 356"/>
                  <a:gd name="T1" fmla="*/ 216 h 332"/>
                  <a:gd name="T2" fmla="*/ 104 w 356"/>
                  <a:gd name="T3" fmla="*/ 6 h 332"/>
                  <a:gd name="T4" fmla="*/ 104 w 356"/>
                  <a:gd name="T5" fmla="*/ 6 h 332"/>
                  <a:gd name="T6" fmla="*/ 96 w 356"/>
                  <a:gd name="T7" fmla="*/ 0 h 332"/>
                  <a:gd name="T8" fmla="*/ 86 w 356"/>
                  <a:gd name="T9" fmla="*/ 0 h 332"/>
                  <a:gd name="T10" fmla="*/ 78 w 356"/>
                  <a:gd name="T11" fmla="*/ 2 h 332"/>
                  <a:gd name="T12" fmla="*/ 70 w 356"/>
                  <a:gd name="T13" fmla="*/ 8 h 332"/>
                  <a:gd name="T14" fmla="*/ 6 w 356"/>
                  <a:gd name="T15" fmla="*/ 82 h 332"/>
                  <a:gd name="T16" fmla="*/ 6 w 356"/>
                  <a:gd name="T17" fmla="*/ 82 h 332"/>
                  <a:gd name="T18" fmla="*/ 0 w 356"/>
                  <a:gd name="T19" fmla="*/ 90 h 332"/>
                  <a:gd name="T20" fmla="*/ 0 w 356"/>
                  <a:gd name="T21" fmla="*/ 100 h 332"/>
                  <a:gd name="T22" fmla="*/ 2 w 356"/>
                  <a:gd name="T23" fmla="*/ 108 h 332"/>
                  <a:gd name="T24" fmla="*/ 8 w 356"/>
                  <a:gd name="T25" fmla="*/ 116 h 332"/>
                  <a:gd name="T26" fmla="*/ 252 w 356"/>
                  <a:gd name="T27" fmla="*/ 328 h 332"/>
                  <a:gd name="T28" fmla="*/ 252 w 356"/>
                  <a:gd name="T29" fmla="*/ 328 h 332"/>
                  <a:gd name="T30" fmla="*/ 262 w 356"/>
                  <a:gd name="T31" fmla="*/ 332 h 332"/>
                  <a:gd name="T32" fmla="*/ 270 w 356"/>
                  <a:gd name="T33" fmla="*/ 332 h 332"/>
                  <a:gd name="T34" fmla="*/ 278 w 356"/>
                  <a:gd name="T35" fmla="*/ 330 h 332"/>
                  <a:gd name="T36" fmla="*/ 286 w 356"/>
                  <a:gd name="T37" fmla="*/ 324 h 332"/>
                  <a:gd name="T38" fmla="*/ 350 w 356"/>
                  <a:gd name="T39" fmla="*/ 250 h 332"/>
                  <a:gd name="T40" fmla="*/ 350 w 356"/>
                  <a:gd name="T41" fmla="*/ 250 h 332"/>
                  <a:gd name="T42" fmla="*/ 356 w 356"/>
                  <a:gd name="T43" fmla="*/ 242 h 332"/>
                  <a:gd name="T44" fmla="*/ 356 w 356"/>
                  <a:gd name="T45" fmla="*/ 232 h 332"/>
                  <a:gd name="T46" fmla="*/ 354 w 356"/>
                  <a:gd name="T47" fmla="*/ 224 h 332"/>
                  <a:gd name="T48" fmla="*/ 348 w 356"/>
                  <a:gd name="T49" fmla="*/ 216 h 332"/>
                  <a:gd name="T50" fmla="*/ 348 w 356"/>
                  <a:gd name="T51" fmla="*/ 21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6" h="332">
                    <a:moveTo>
                      <a:pt x="348" y="216"/>
                    </a:moveTo>
                    <a:lnTo>
                      <a:pt x="104" y="6"/>
                    </a:lnTo>
                    <a:lnTo>
                      <a:pt x="104" y="6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78" y="2"/>
                    </a:lnTo>
                    <a:lnTo>
                      <a:pt x="70" y="8"/>
                    </a:lnTo>
                    <a:lnTo>
                      <a:pt x="6" y="82"/>
                    </a:lnTo>
                    <a:lnTo>
                      <a:pt x="6" y="82"/>
                    </a:lnTo>
                    <a:lnTo>
                      <a:pt x="0" y="90"/>
                    </a:lnTo>
                    <a:lnTo>
                      <a:pt x="0" y="100"/>
                    </a:lnTo>
                    <a:lnTo>
                      <a:pt x="2" y="108"/>
                    </a:lnTo>
                    <a:lnTo>
                      <a:pt x="8" y="116"/>
                    </a:lnTo>
                    <a:lnTo>
                      <a:pt x="252" y="328"/>
                    </a:lnTo>
                    <a:lnTo>
                      <a:pt x="252" y="328"/>
                    </a:lnTo>
                    <a:lnTo>
                      <a:pt x="262" y="332"/>
                    </a:lnTo>
                    <a:lnTo>
                      <a:pt x="270" y="332"/>
                    </a:lnTo>
                    <a:lnTo>
                      <a:pt x="278" y="330"/>
                    </a:lnTo>
                    <a:lnTo>
                      <a:pt x="286" y="324"/>
                    </a:lnTo>
                    <a:lnTo>
                      <a:pt x="350" y="250"/>
                    </a:lnTo>
                    <a:lnTo>
                      <a:pt x="350" y="250"/>
                    </a:lnTo>
                    <a:lnTo>
                      <a:pt x="356" y="242"/>
                    </a:lnTo>
                    <a:lnTo>
                      <a:pt x="356" y="232"/>
                    </a:lnTo>
                    <a:lnTo>
                      <a:pt x="354" y="224"/>
                    </a:lnTo>
                    <a:lnTo>
                      <a:pt x="348" y="216"/>
                    </a:lnTo>
                    <a:lnTo>
                      <a:pt x="348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4276EE9B-B3D8-F519-F293-F4009D0D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2083"/>
                <a:ext cx="356" cy="332"/>
              </a:xfrm>
              <a:custGeom>
                <a:avLst/>
                <a:gdLst>
                  <a:gd name="T0" fmla="*/ 348 w 356"/>
                  <a:gd name="T1" fmla="*/ 216 h 332"/>
                  <a:gd name="T2" fmla="*/ 102 w 356"/>
                  <a:gd name="T3" fmla="*/ 4 h 332"/>
                  <a:gd name="T4" fmla="*/ 102 w 356"/>
                  <a:gd name="T5" fmla="*/ 4 h 332"/>
                  <a:gd name="T6" fmla="*/ 94 w 356"/>
                  <a:gd name="T7" fmla="*/ 0 h 332"/>
                  <a:gd name="T8" fmla="*/ 86 w 356"/>
                  <a:gd name="T9" fmla="*/ 0 h 332"/>
                  <a:gd name="T10" fmla="*/ 78 w 356"/>
                  <a:gd name="T11" fmla="*/ 2 h 332"/>
                  <a:gd name="T12" fmla="*/ 70 w 356"/>
                  <a:gd name="T13" fmla="*/ 8 h 332"/>
                  <a:gd name="T14" fmla="*/ 6 w 356"/>
                  <a:gd name="T15" fmla="*/ 82 h 332"/>
                  <a:gd name="T16" fmla="*/ 6 w 356"/>
                  <a:gd name="T17" fmla="*/ 82 h 332"/>
                  <a:gd name="T18" fmla="*/ 0 w 356"/>
                  <a:gd name="T19" fmla="*/ 90 h 332"/>
                  <a:gd name="T20" fmla="*/ 0 w 356"/>
                  <a:gd name="T21" fmla="*/ 100 h 332"/>
                  <a:gd name="T22" fmla="*/ 2 w 356"/>
                  <a:gd name="T23" fmla="*/ 108 h 332"/>
                  <a:gd name="T24" fmla="*/ 8 w 356"/>
                  <a:gd name="T25" fmla="*/ 116 h 332"/>
                  <a:gd name="T26" fmla="*/ 252 w 356"/>
                  <a:gd name="T27" fmla="*/ 326 h 332"/>
                  <a:gd name="T28" fmla="*/ 252 w 356"/>
                  <a:gd name="T29" fmla="*/ 326 h 332"/>
                  <a:gd name="T30" fmla="*/ 260 w 356"/>
                  <a:gd name="T31" fmla="*/ 332 h 332"/>
                  <a:gd name="T32" fmla="*/ 270 w 356"/>
                  <a:gd name="T33" fmla="*/ 332 h 332"/>
                  <a:gd name="T34" fmla="*/ 278 w 356"/>
                  <a:gd name="T35" fmla="*/ 330 h 332"/>
                  <a:gd name="T36" fmla="*/ 286 w 356"/>
                  <a:gd name="T37" fmla="*/ 324 h 332"/>
                  <a:gd name="T38" fmla="*/ 350 w 356"/>
                  <a:gd name="T39" fmla="*/ 250 h 332"/>
                  <a:gd name="T40" fmla="*/ 350 w 356"/>
                  <a:gd name="T41" fmla="*/ 250 h 332"/>
                  <a:gd name="T42" fmla="*/ 354 w 356"/>
                  <a:gd name="T43" fmla="*/ 240 h 332"/>
                  <a:gd name="T44" fmla="*/ 356 w 356"/>
                  <a:gd name="T45" fmla="*/ 232 h 332"/>
                  <a:gd name="T46" fmla="*/ 354 w 356"/>
                  <a:gd name="T47" fmla="*/ 224 h 332"/>
                  <a:gd name="T48" fmla="*/ 348 w 356"/>
                  <a:gd name="T49" fmla="*/ 216 h 332"/>
                  <a:gd name="T50" fmla="*/ 348 w 356"/>
                  <a:gd name="T51" fmla="*/ 21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6" h="332">
                    <a:moveTo>
                      <a:pt x="348" y="216"/>
                    </a:moveTo>
                    <a:lnTo>
                      <a:pt x="102" y="4"/>
                    </a:lnTo>
                    <a:lnTo>
                      <a:pt x="102" y="4"/>
                    </a:lnTo>
                    <a:lnTo>
                      <a:pt x="94" y="0"/>
                    </a:lnTo>
                    <a:lnTo>
                      <a:pt x="86" y="0"/>
                    </a:lnTo>
                    <a:lnTo>
                      <a:pt x="78" y="2"/>
                    </a:lnTo>
                    <a:lnTo>
                      <a:pt x="70" y="8"/>
                    </a:lnTo>
                    <a:lnTo>
                      <a:pt x="6" y="82"/>
                    </a:lnTo>
                    <a:lnTo>
                      <a:pt x="6" y="82"/>
                    </a:lnTo>
                    <a:lnTo>
                      <a:pt x="0" y="90"/>
                    </a:lnTo>
                    <a:lnTo>
                      <a:pt x="0" y="100"/>
                    </a:lnTo>
                    <a:lnTo>
                      <a:pt x="2" y="108"/>
                    </a:lnTo>
                    <a:lnTo>
                      <a:pt x="8" y="116"/>
                    </a:lnTo>
                    <a:lnTo>
                      <a:pt x="252" y="326"/>
                    </a:lnTo>
                    <a:lnTo>
                      <a:pt x="252" y="326"/>
                    </a:lnTo>
                    <a:lnTo>
                      <a:pt x="260" y="332"/>
                    </a:lnTo>
                    <a:lnTo>
                      <a:pt x="270" y="332"/>
                    </a:lnTo>
                    <a:lnTo>
                      <a:pt x="278" y="330"/>
                    </a:lnTo>
                    <a:lnTo>
                      <a:pt x="286" y="324"/>
                    </a:lnTo>
                    <a:lnTo>
                      <a:pt x="350" y="250"/>
                    </a:lnTo>
                    <a:lnTo>
                      <a:pt x="350" y="250"/>
                    </a:lnTo>
                    <a:lnTo>
                      <a:pt x="354" y="240"/>
                    </a:lnTo>
                    <a:lnTo>
                      <a:pt x="356" y="232"/>
                    </a:lnTo>
                    <a:lnTo>
                      <a:pt x="354" y="224"/>
                    </a:lnTo>
                    <a:lnTo>
                      <a:pt x="348" y="216"/>
                    </a:lnTo>
                    <a:lnTo>
                      <a:pt x="348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4AF51B3-A940-736D-3920-B2ED396D0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9" y="1841"/>
                <a:ext cx="848" cy="774"/>
              </a:xfrm>
              <a:custGeom>
                <a:avLst/>
                <a:gdLst>
                  <a:gd name="T0" fmla="*/ 362 w 848"/>
                  <a:gd name="T1" fmla="*/ 214 h 774"/>
                  <a:gd name="T2" fmla="*/ 390 w 848"/>
                  <a:gd name="T3" fmla="*/ 182 h 774"/>
                  <a:gd name="T4" fmla="*/ 390 w 848"/>
                  <a:gd name="T5" fmla="*/ 182 h 774"/>
                  <a:gd name="T6" fmla="*/ 396 w 848"/>
                  <a:gd name="T7" fmla="*/ 174 h 774"/>
                  <a:gd name="T8" fmla="*/ 396 w 848"/>
                  <a:gd name="T9" fmla="*/ 164 h 774"/>
                  <a:gd name="T10" fmla="*/ 394 w 848"/>
                  <a:gd name="T11" fmla="*/ 156 h 774"/>
                  <a:gd name="T12" fmla="*/ 388 w 848"/>
                  <a:gd name="T13" fmla="*/ 148 h 774"/>
                  <a:gd name="T14" fmla="*/ 222 w 848"/>
                  <a:gd name="T15" fmla="*/ 6 h 774"/>
                  <a:gd name="T16" fmla="*/ 222 w 848"/>
                  <a:gd name="T17" fmla="*/ 6 h 774"/>
                  <a:gd name="T18" fmla="*/ 214 w 848"/>
                  <a:gd name="T19" fmla="*/ 0 h 774"/>
                  <a:gd name="T20" fmla="*/ 204 w 848"/>
                  <a:gd name="T21" fmla="*/ 0 h 774"/>
                  <a:gd name="T22" fmla="*/ 196 w 848"/>
                  <a:gd name="T23" fmla="*/ 2 h 774"/>
                  <a:gd name="T24" fmla="*/ 188 w 848"/>
                  <a:gd name="T25" fmla="*/ 8 h 774"/>
                  <a:gd name="T26" fmla="*/ 6 w 848"/>
                  <a:gd name="T27" fmla="*/ 220 h 774"/>
                  <a:gd name="T28" fmla="*/ 6 w 848"/>
                  <a:gd name="T29" fmla="*/ 220 h 774"/>
                  <a:gd name="T30" fmla="*/ 0 w 848"/>
                  <a:gd name="T31" fmla="*/ 228 h 774"/>
                  <a:gd name="T32" fmla="*/ 0 w 848"/>
                  <a:gd name="T33" fmla="*/ 238 h 774"/>
                  <a:gd name="T34" fmla="*/ 2 w 848"/>
                  <a:gd name="T35" fmla="*/ 246 h 774"/>
                  <a:gd name="T36" fmla="*/ 8 w 848"/>
                  <a:gd name="T37" fmla="*/ 254 h 774"/>
                  <a:gd name="T38" fmla="*/ 174 w 848"/>
                  <a:gd name="T39" fmla="*/ 396 h 774"/>
                  <a:gd name="T40" fmla="*/ 174 w 848"/>
                  <a:gd name="T41" fmla="*/ 396 h 774"/>
                  <a:gd name="T42" fmla="*/ 182 w 848"/>
                  <a:gd name="T43" fmla="*/ 402 h 774"/>
                  <a:gd name="T44" fmla="*/ 190 w 848"/>
                  <a:gd name="T45" fmla="*/ 402 h 774"/>
                  <a:gd name="T46" fmla="*/ 200 w 848"/>
                  <a:gd name="T47" fmla="*/ 400 h 774"/>
                  <a:gd name="T48" fmla="*/ 208 w 848"/>
                  <a:gd name="T49" fmla="*/ 394 h 774"/>
                  <a:gd name="T50" fmla="*/ 236 w 848"/>
                  <a:gd name="T51" fmla="*/ 362 h 774"/>
                  <a:gd name="T52" fmla="*/ 236 w 848"/>
                  <a:gd name="T53" fmla="*/ 362 h 774"/>
                  <a:gd name="T54" fmla="*/ 244 w 848"/>
                  <a:gd name="T55" fmla="*/ 356 h 774"/>
                  <a:gd name="T56" fmla="*/ 252 w 848"/>
                  <a:gd name="T57" fmla="*/ 354 h 774"/>
                  <a:gd name="T58" fmla="*/ 260 w 848"/>
                  <a:gd name="T59" fmla="*/ 354 h 774"/>
                  <a:gd name="T60" fmla="*/ 268 w 848"/>
                  <a:gd name="T61" fmla="*/ 358 h 774"/>
                  <a:gd name="T62" fmla="*/ 744 w 848"/>
                  <a:gd name="T63" fmla="*/ 768 h 774"/>
                  <a:gd name="T64" fmla="*/ 744 w 848"/>
                  <a:gd name="T65" fmla="*/ 768 h 774"/>
                  <a:gd name="T66" fmla="*/ 752 w 848"/>
                  <a:gd name="T67" fmla="*/ 774 h 774"/>
                  <a:gd name="T68" fmla="*/ 762 w 848"/>
                  <a:gd name="T69" fmla="*/ 774 h 774"/>
                  <a:gd name="T70" fmla="*/ 770 w 848"/>
                  <a:gd name="T71" fmla="*/ 772 h 774"/>
                  <a:gd name="T72" fmla="*/ 778 w 848"/>
                  <a:gd name="T73" fmla="*/ 766 h 774"/>
                  <a:gd name="T74" fmla="*/ 842 w 848"/>
                  <a:gd name="T75" fmla="*/ 690 h 774"/>
                  <a:gd name="T76" fmla="*/ 842 w 848"/>
                  <a:gd name="T77" fmla="*/ 690 h 774"/>
                  <a:gd name="T78" fmla="*/ 846 w 848"/>
                  <a:gd name="T79" fmla="*/ 682 h 774"/>
                  <a:gd name="T80" fmla="*/ 848 w 848"/>
                  <a:gd name="T81" fmla="*/ 674 h 774"/>
                  <a:gd name="T82" fmla="*/ 846 w 848"/>
                  <a:gd name="T83" fmla="*/ 666 h 774"/>
                  <a:gd name="T84" fmla="*/ 840 w 848"/>
                  <a:gd name="T85" fmla="*/ 658 h 774"/>
                  <a:gd name="T86" fmla="*/ 364 w 848"/>
                  <a:gd name="T87" fmla="*/ 248 h 774"/>
                  <a:gd name="T88" fmla="*/ 364 w 848"/>
                  <a:gd name="T89" fmla="*/ 248 h 774"/>
                  <a:gd name="T90" fmla="*/ 358 w 848"/>
                  <a:gd name="T91" fmla="*/ 240 h 774"/>
                  <a:gd name="T92" fmla="*/ 356 w 848"/>
                  <a:gd name="T93" fmla="*/ 232 h 774"/>
                  <a:gd name="T94" fmla="*/ 358 w 848"/>
                  <a:gd name="T95" fmla="*/ 222 h 774"/>
                  <a:gd name="T96" fmla="*/ 362 w 848"/>
                  <a:gd name="T97" fmla="*/ 214 h 774"/>
                  <a:gd name="T98" fmla="*/ 362 w 848"/>
                  <a:gd name="T99" fmla="*/ 21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48" h="774">
                    <a:moveTo>
                      <a:pt x="362" y="214"/>
                    </a:moveTo>
                    <a:lnTo>
                      <a:pt x="390" y="182"/>
                    </a:lnTo>
                    <a:lnTo>
                      <a:pt x="390" y="182"/>
                    </a:lnTo>
                    <a:lnTo>
                      <a:pt x="396" y="174"/>
                    </a:lnTo>
                    <a:lnTo>
                      <a:pt x="396" y="164"/>
                    </a:lnTo>
                    <a:lnTo>
                      <a:pt x="394" y="156"/>
                    </a:lnTo>
                    <a:lnTo>
                      <a:pt x="388" y="148"/>
                    </a:lnTo>
                    <a:lnTo>
                      <a:pt x="222" y="6"/>
                    </a:lnTo>
                    <a:lnTo>
                      <a:pt x="222" y="6"/>
                    </a:lnTo>
                    <a:lnTo>
                      <a:pt x="214" y="0"/>
                    </a:lnTo>
                    <a:lnTo>
                      <a:pt x="204" y="0"/>
                    </a:lnTo>
                    <a:lnTo>
                      <a:pt x="196" y="2"/>
                    </a:lnTo>
                    <a:lnTo>
                      <a:pt x="188" y="8"/>
                    </a:lnTo>
                    <a:lnTo>
                      <a:pt x="6" y="220"/>
                    </a:lnTo>
                    <a:lnTo>
                      <a:pt x="6" y="220"/>
                    </a:lnTo>
                    <a:lnTo>
                      <a:pt x="0" y="228"/>
                    </a:lnTo>
                    <a:lnTo>
                      <a:pt x="0" y="238"/>
                    </a:lnTo>
                    <a:lnTo>
                      <a:pt x="2" y="246"/>
                    </a:lnTo>
                    <a:lnTo>
                      <a:pt x="8" y="254"/>
                    </a:lnTo>
                    <a:lnTo>
                      <a:pt x="174" y="396"/>
                    </a:lnTo>
                    <a:lnTo>
                      <a:pt x="174" y="396"/>
                    </a:lnTo>
                    <a:lnTo>
                      <a:pt x="182" y="402"/>
                    </a:lnTo>
                    <a:lnTo>
                      <a:pt x="190" y="402"/>
                    </a:lnTo>
                    <a:lnTo>
                      <a:pt x="200" y="400"/>
                    </a:lnTo>
                    <a:lnTo>
                      <a:pt x="208" y="394"/>
                    </a:lnTo>
                    <a:lnTo>
                      <a:pt x="236" y="362"/>
                    </a:lnTo>
                    <a:lnTo>
                      <a:pt x="236" y="362"/>
                    </a:lnTo>
                    <a:lnTo>
                      <a:pt x="244" y="356"/>
                    </a:lnTo>
                    <a:lnTo>
                      <a:pt x="252" y="354"/>
                    </a:lnTo>
                    <a:lnTo>
                      <a:pt x="260" y="354"/>
                    </a:lnTo>
                    <a:lnTo>
                      <a:pt x="268" y="358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2" y="774"/>
                    </a:lnTo>
                    <a:lnTo>
                      <a:pt x="762" y="774"/>
                    </a:lnTo>
                    <a:lnTo>
                      <a:pt x="770" y="772"/>
                    </a:lnTo>
                    <a:lnTo>
                      <a:pt x="778" y="766"/>
                    </a:lnTo>
                    <a:lnTo>
                      <a:pt x="842" y="690"/>
                    </a:lnTo>
                    <a:lnTo>
                      <a:pt x="842" y="690"/>
                    </a:lnTo>
                    <a:lnTo>
                      <a:pt x="846" y="682"/>
                    </a:lnTo>
                    <a:lnTo>
                      <a:pt x="848" y="674"/>
                    </a:lnTo>
                    <a:lnTo>
                      <a:pt x="846" y="666"/>
                    </a:lnTo>
                    <a:lnTo>
                      <a:pt x="840" y="658"/>
                    </a:lnTo>
                    <a:lnTo>
                      <a:pt x="364" y="248"/>
                    </a:lnTo>
                    <a:lnTo>
                      <a:pt x="364" y="248"/>
                    </a:lnTo>
                    <a:lnTo>
                      <a:pt x="358" y="240"/>
                    </a:lnTo>
                    <a:lnTo>
                      <a:pt x="356" y="232"/>
                    </a:lnTo>
                    <a:lnTo>
                      <a:pt x="358" y="222"/>
                    </a:lnTo>
                    <a:lnTo>
                      <a:pt x="362" y="214"/>
                    </a:lnTo>
                    <a:lnTo>
                      <a:pt x="362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5D51DF2-A80D-523C-6F7F-9764AD7C0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9" y="2497"/>
                <a:ext cx="552" cy="96"/>
              </a:xfrm>
              <a:custGeom>
                <a:avLst/>
                <a:gdLst>
                  <a:gd name="T0" fmla="*/ 0 w 552"/>
                  <a:gd name="T1" fmla="*/ 24 h 96"/>
                  <a:gd name="T2" fmla="*/ 0 w 552"/>
                  <a:gd name="T3" fmla="*/ 72 h 96"/>
                  <a:gd name="T4" fmla="*/ 0 w 552"/>
                  <a:gd name="T5" fmla="*/ 72 h 96"/>
                  <a:gd name="T6" fmla="*/ 2 w 552"/>
                  <a:gd name="T7" fmla="*/ 82 h 96"/>
                  <a:gd name="T8" fmla="*/ 6 w 552"/>
                  <a:gd name="T9" fmla="*/ 90 h 96"/>
                  <a:gd name="T10" fmla="*/ 14 w 552"/>
                  <a:gd name="T11" fmla="*/ 94 h 96"/>
                  <a:gd name="T12" fmla="*/ 24 w 552"/>
                  <a:gd name="T13" fmla="*/ 96 h 96"/>
                  <a:gd name="T14" fmla="*/ 528 w 552"/>
                  <a:gd name="T15" fmla="*/ 96 h 96"/>
                  <a:gd name="T16" fmla="*/ 528 w 552"/>
                  <a:gd name="T17" fmla="*/ 96 h 96"/>
                  <a:gd name="T18" fmla="*/ 538 w 552"/>
                  <a:gd name="T19" fmla="*/ 94 h 96"/>
                  <a:gd name="T20" fmla="*/ 546 w 552"/>
                  <a:gd name="T21" fmla="*/ 90 h 96"/>
                  <a:gd name="T22" fmla="*/ 550 w 552"/>
                  <a:gd name="T23" fmla="*/ 82 h 96"/>
                  <a:gd name="T24" fmla="*/ 552 w 552"/>
                  <a:gd name="T25" fmla="*/ 72 h 96"/>
                  <a:gd name="T26" fmla="*/ 552 w 552"/>
                  <a:gd name="T27" fmla="*/ 24 h 96"/>
                  <a:gd name="T28" fmla="*/ 552 w 552"/>
                  <a:gd name="T29" fmla="*/ 24 h 96"/>
                  <a:gd name="T30" fmla="*/ 550 w 552"/>
                  <a:gd name="T31" fmla="*/ 14 h 96"/>
                  <a:gd name="T32" fmla="*/ 546 w 552"/>
                  <a:gd name="T33" fmla="*/ 6 h 96"/>
                  <a:gd name="T34" fmla="*/ 538 w 552"/>
                  <a:gd name="T35" fmla="*/ 2 h 96"/>
                  <a:gd name="T36" fmla="*/ 528 w 552"/>
                  <a:gd name="T37" fmla="*/ 0 h 96"/>
                  <a:gd name="T38" fmla="*/ 24 w 552"/>
                  <a:gd name="T39" fmla="*/ 0 h 96"/>
                  <a:gd name="T40" fmla="*/ 24 w 552"/>
                  <a:gd name="T41" fmla="*/ 0 h 96"/>
                  <a:gd name="T42" fmla="*/ 14 w 552"/>
                  <a:gd name="T43" fmla="*/ 2 h 96"/>
                  <a:gd name="T44" fmla="*/ 6 w 552"/>
                  <a:gd name="T45" fmla="*/ 6 h 96"/>
                  <a:gd name="T46" fmla="*/ 2 w 552"/>
                  <a:gd name="T47" fmla="*/ 14 h 96"/>
                  <a:gd name="T48" fmla="*/ 0 w 552"/>
                  <a:gd name="T49" fmla="*/ 24 h 96"/>
                  <a:gd name="T50" fmla="*/ 0 w 552"/>
                  <a:gd name="T51" fmla="*/ 2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2" h="96">
                    <a:moveTo>
                      <a:pt x="0" y="24"/>
                    </a:moveTo>
                    <a:lnTo>
                      <a:pt x="0" y="72"/>
                    </a:lnTo>
                    <a:lnTo>
                      <a:pt x="0" y="72"/>
                    </a:lnTo>
                    <a:lnTo>
                      <a:pt x="2" y="82"/>
                    </a:lnTo>
                    <a:lnTo>
                      <a:pt x="6" y="90"/>
                    </a:lnTo>
                    <a:lnTo>
                      <a:pt x="14" y="94"/>
                    </a:lnTo>
                    <a:lnTo>
                      <a:pt x="24" y="96"/>
                    </a:lnTo>
                    <a:lnTo>
                      <a:pt x="528" y="96"/>
                    </a:lnTo>
                    <a:lnTo>
                      <a:pt x="528" y="96"/>
                    </a:lnTo>
                    <a:lnTo>
                      <a:pt x="538" y="94"/>
                    </a:lnTo>
                    <a:lnTo>
                      <a:pt x="546" y="90"/>
                    </a:lnTo>
                    <a:lnTo>
                      <a:pt x="550" y="82"/>
                    </a:lnTo>
                    <a:lnTo>
                      <a:pt x="552" y="72"/>
                    </a:lnTo>
                    <a:lnTo>
                      <a:pt x="552" y="24"/>
                    </a:lnTo>
                    <a:lnTo>
                      <a:pt x="552" y="24"/>
                    </a:lnTo>
                    <a:lnTo>
                      <a:pt x="550" y="14"/>
                    </a:lnTo>
                    <a:lnTo>
                      <a:pt x="546" y="6"/>
                    </a:lnTo>
                    <a:lnTo>
                      <a:pt x="538" y="2"/>
                    </a:lnTo>
                    <a:lnTo>
                      <a:pt x="528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4" y="2"/>
                    </a:lnTo>
                    <a:lnTo>
                      <a:pt x="6" y="6"/>
                    </a:lnTo>
                    <a:lnTo>
                      <a:pt x="2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25FE2C-BB2B-2119-92C1-BD84F146EC1E}"/>
              </a:ext>
            </a:extLst>
          </p:cNvPr>
          <p:cNvGrpSpPr/>
          <p:nvPr/>
        </p:nvGrpSpPr>
        <p:grpSpPr>
          <a:xfrm>
            <a:off x="10251800" y="776639"/>
            <a:ext cx="1080654" cy="1080654"/>
            <a:chOff x="5426364" y="1154021"/>
            <a:chExt cx="1357746" cy="1357746"/>
          </a:xfrm>
          <a:solidFill>
            <a:schemeClr val="tx2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24F5E9E4-010E-6728-05B4-418A0C5DDEE8}"/>
                </a:ext>
              </a:extLst>
            </p:cNvPr>
            <p:cNvSpPr/>
            <p:nvPr/>
          </p:nvSpPr>
          <p:spPr>
            <a:xfrm>
              <a:off x="5426364" y="1154021"/>
              <a:ext cx="1357746" cy="13577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872A9D1-331C-5C4A-CABF-AE3C4AD600C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65134" y="1414444"/>
              <a:ext cx="712558" cy="712558"/>
              <a:chOff x="5498" y="1110"/>
              <a:chExt cx="1178" cy="1178"/>
            </a:xfrm>
            <a:grpFill/>
          </p:grpSpPr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F691623-89B0-776F-D75D-A62E53D7CF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04" y="1110"/>
                <a:ext cx="952" cy="952"/>
              </a:xfrm>
              <a:custGeom>
                <a:avLst/>
                <a:gdLst>
                  <a:gd name="T0" fmla="*/ 404 w 952"/>
                  <a:gd name="T1" fmla="*/ 6 h 952"/>
                  <a:gd name="T2" fmla="*/ 210 w 952"/>
                  <a:gd name="T3" fmla="*/ 82 h 952"/>
                  <a:gd name="T4" fmla="*/ 58 w 952"/>
                  <a:gd name="T5" fmla="*/ 250 h 952"/>
                  <a:gd name="T6" fmla="*/ 4 w 952"/>
                  <a:gd name="T7" fmla="*/ 428 h 952"/>
                  <a:gd name="T8" fmla="*/ 4 w 952"/>
                  <a:gd name="T9" fmla="*/ 526 h 952"/>
                  <a:gd name="T10" fmla="*/ 58 w 952"/>
                  <a:gd name="T11" fmla="*/ 702 h 952"/>
                  <a:gd name="T12" fmla="*/ 210 w 952"/>
                  <a:gd name="T13" fmla="*/ 870 h 952"/>
                  <a:gd name="T14" fmla="*/ 402 w 952"/>
                  <a:gd name="T15" fmla="*/ 946 h 952"/>
                  <a:gd name="T16" fmla="*/ 500 w 952"/>
                  <a:gd name="T17" fmla="*/ 950 h 952"/>
                  <a:gd name="T18" fmla="*/ 660 w 952"/>
                  <a:gd name="T19" fmla="*/ 914 h 952"/>
                  <a:gd name="T20" fmla="*/ 842 w 952"/>
                  <a:gd name="T21" fmla="*/ 778 h 952"/>
                  <a:gd name="T22" fmla="*/ 942 w 952"/>
                  <a:gd name="T23" fmla="*/ 572 h 952"/>
                  <a:gd name="T24" fmla="*/ 952 w 952"/>
                  <a:gd name="T25" fmla="*/ 478 h 952"/>
                  <a:gd name="T26" fmla="*/ 930 w 952"/>
                  <a:gd name="T27" fmla="*/ 336 h 952"/>
                  <a:gd name="T28" fmla="*/ 812 w 952"/>
                  <a:gd name="T29" fmla="*/ 140 h 952"/>
                  <a:gd name="T30" fmla="*/ 618 w 952"/>
                  <a:gd name="T31" fmla="*/ 22 h 952"/>
                  <a:gd name="T32" fmla="*/ 476 w 952"/>
                  <a:gd name="T33" fmla="*/ 0 h 952"/>
                  <a:gd name="T34" fmla="*/ 556 w 952"/>
                  <a:gd name="T35" fmla="*/ 782 h 952"/>
                  <a:gd name="T36" fmla="*/ 552 w 952"/>
                  <a:gd name="T37" fmla="*/ 880 h 952"/>
                  <a:gd name="T38" fmla="*/ 408 w 952"/>
                  <a:gd name="T39" fmla="*/ 878 h 952"/>
                  <a:gd name="T40" fmla="*/ 396 w 952"/>
                  <a:gd name="T41" fmla="*/ 838 h 952"/>
                  <a:gd name="T42" fmla="*/ 396 w 952"/>
                  <a:gd name="T43" fmla="*/ 796 h 952"/>
                  <a:gd name="T44" fmla="*/ 334 w 952"/>
                  <a:gd name="T45" fmla="*/ 770 h 952"/>
                  <a:gd name="T46" fmla="*/ 232 w 952"/>
                  <a:gd name="T47" fmla="*/ 726 h 952"/>
                  <a:gd name="T48" fmla="*/ 282 w 952"/>
                  <a:gd name="T49" fmla="*/ 610 h 952"/>
                  <a:gd name="T50" fmla="*/ 394 w 952"/>
                  <a:gd name="T51" fmla="*/ 660 h 952"/>
                  <a:gd name="T52" fmla="*/ 490 w 952"/>
                  <a:gd name="T53" fmla="*/ 666 h 952"/>
                  <a:gd name="T54" fmla="*/ 536 w 952"/>
                  <a:gd name="T55" fmla="*/ 638 h 952"/>
                  <a:gd name="T56" fmla="*/ 546 w 952"/>
                  <a:gd name="T57" fmla="*/ 600 h 952"/>
                  <a:gd name="T58" fmla="*/ 514 w 952"/>
                  <a:gd name="T59" fmla="*/ 556 h 952"/>
                  <a:gd name="T60" fmla="*/ 442 w 952"/>
                  <a:gd name="T61" fmla="*/ 522 h 952"/>
                  <a:gd name="T62" fmla="*/ 304 w 952"/>
                  <a:gd name="T63" fmla="*/ 454 h 952"/>
                  <a:gd name="T64" fmla="*/ 242 w 952"/>
                  <a:gd name="T65" fmla="*/ 356 h 952"/>
                  <a:gd name="T66" fmla="*/ 268 w 952"/>
                  <a:gd name="T67" fmla="*/ 254 h 952"/>
                  <a:gd name="T68" fmla="*/ 376 w 952"/>
                  <a:gd name="T69" fmla="*/ 180 h 952"/>
                  <a:gd name="T70" fmla="*/ 404 w 952"/>
                  <a:gd name="T71" fmla="*/ 156 h 952"/>
                  <a:gd name="T72" fmla="*/ 406 w 952"/>
                  <a:gd name="T73" fmla="*/ 88 h 952"/>
                  <a:gd name="T74" fmla="*/ 420 w 952"/>
                  <a:gd name="T75" fmla="*/ 74 h 952"/>
                  <a:gd name="T76" fmla="*/ 558 w 952"/>
                  <a:gd name="T77" fmla="*/ 144 h 952"/>
                  <a:gd name="T78" fmla="*/ 580 w 952"/>
                  <a:gd name="T79" fmla="*/ 166 h 952"/>
                  <a:gd name="T80" fmla="*/ 696 w 952"/>
                  <a:gd name="T81" fmla="*/ 208 h 952"/>
                  <a:gd name="T82" fmla="*/ 676 w 952"/>
                  <a:gd name="T83" fmla="*/ 274 h 952"/>
                  <a:gd name="T84" fmla="*/ 556 w 952"/>
                  <a:gd name="T85" fmla="*/ 288 h 952"/>
                  <a:gd name="T86" fmla="*/ 470 w 952"/>
                  <a:gd name="T87" fmla="*/ 282 h 952"/>
                  <a:gd name="T88" fmla="*/ 420 w 952"/>
                  <a:gd name="T89" fmla="*/ 312 h 952"/>
                  <a:gd name="T90" fmla="*/ 416 w 952"/>
                  <a:gd name="T91" fmla="*/ 342 h 952"/>
                  <a:gd name="T92" fmla="*/ 442 w 952"/>
                  <a:gd name="T93" fmla="*/ 370 h 952"/>
                  <a:gd name="T94" fmla="*/ 582 w 952"/>
                  <a:gd name="T95" fmla="*/ 432 h 952"/>
                  <a:gd name="T96" fmla="*/ 680 w 952"/>
                  <a:gd name="T97" fmla="*/ 494 h 952"/>
                  <a:gd name="T98" fmla="*/ 722 w 952"/>
                  <a:gd name="T99" fmla="*/ 604 h 952"/>
                  <a:gd name="T100" fmla="*/ 676 w 952"/>
                  <a:gd name="T101" fmla="*/ 712 h 952"/>
                  <a:gd name="T102" fmla="*/ 576 w 952"/>
                  <a:gd name="T103" fmla="*/ 770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52" h="952">
                    <a:moveTo>
                      <a:pt x="476" y="0"/>
                    </a:moveTo>
                    <a:lnTo>
                      <a:pt x="476" y="0"/>
                    </a:lnTo>
                    <a:lnTo>
                      <a:pt x="450" y="2"/>
                    </a:lnTo>
                    <a:lnTo>
                      <a:pt x="426" y="4"/>
                    </a:lnTo>
                    <a:lnTo>
                      <a:pt x="404" y="6"/>
                    </a:lnTo>
                    <a:lnTo>
                      <a:pt x="380" y="10"/>
                    </a:lnTo>
                    <a:lnTo>
                      <a:pt x="334" y="22"/>
                    </a:lnTo>
                    <a:lnTo>
                      <a:pt x="290" y="38"/>
                    </a:lnTo>
                    <a:lnTo>
                      <a:pt x="250" y="58"/>
                    </a:lnTo>
                    <a:lnTo>
                      <a:pt x="210" y="82"/>
                    </a:lnTo>
                    <a:lnTo>
                      <a:pt x="174" y="110"/>
                    </a:lnTo>
                    <a:lnTo>
                      <a:pt x="140" y="140"/>
                    </a:lnTo>
                    <a:lnTo>
                      <a:pt x="110" y="174"/>
                    </a:lnTo>
                    <a:lnTo>
                      <a:pt x="82" y="210"/>
                    </a:lnTo>
                    <a:lnTo>
                      <a:pt x="58" y="250"/>
                    </a:lnTo>
                    <a:lnTo>
                      <a:pt x="38" y="292"/>
                    </a:lnTo>
                    <a:lnTo>
                      <a:pt x="22" y="334"/>
                    </a:lnTo>
                    <a:lnTo>
                      <a:pt x="10" y="380"/>
                    </a:lnTo>
                    <a:lnTo>
                      <a:pt x="6" y="404"/>
                    </a:lnTo>
                    <a:lnTo>
                      <a:pt x="4" y="428"/>
                    </a:lnTo>
                    <a:lnTo>
                      <a:pt x="2" y="452"/>
                    </a:lnTo>
                    <a:lnTo>
                      <a:pt x="0" y="476"/>
                    </a:lnTo>
                    <a:lnTo>
                      <a:pt x="0" y="476"/>
                    </a:lnTo>
                    <a:lnTo>
                      <a:pt x="2" y="502"/>
                    </a:lnTo>
                    <a:lnTo>
                      <a:pt x="4" y="526"/>
                    </a:lnTo>
                    <a:lnTo>
                      <a:pt x="6" y="548"/>
                    </a:lnTo>
                    <a:lnTo>
                      <a:pt x="10" y="572"/>
                    </a:lnTo>
                    <a:lnTo>
                      <a:pt x="22" y="618"/>
                    </a:lnTo>
                    <a:lnTo>
                      <a:pt x="38" y="662"/>
                    </a:lnTo>
                    <a:lnTo>
                      <a:pt x="58" y="702"/>
                    </a:lnTo>
                    <a:lnTo>
                      <a:pt x="82" y="742"/>
                    </a:lnTo>
                    <a:lnTo>
                      <a:pt x="108" y="778"/>
                    </a:lnTo>
                    <a:lnTo>
                      <a:pt x="140" y="812"/>
                    </a:lnTo>
                    <a:lnTo>
                      <a:pt x="174" y="842"/>
                    </a:lnTo>
                    <a:lnTo>
                      <a:pt x="210" y="870"/>
                    </a:lnTo>
                    <a:lnTo>
                      <a:pt x="248" y="894"/>
                    </a:lnTo>
                    <a:lnTo>
                      <a:pt x="290" y="914"/>
                    </a:lnTo>
                    <a:lnTo>
                      <a:pt x="334" y="930"/>
                    </a:lnTo>
                    <a:lnTo>
                      <a:pt x="380" y="942"/>
                    </a:lnTo>
                    <a:lnTo>
                      <a:pt x="402" y="946"/>
                    </a:lnTo>
                    <a:lnTo>
                      <a:pt x="426" y="948"/>
                    </a:lnTo>
                    <a:lnTo>
                      <a:pt x="450" y="950"/>
                    </a:lnTo>
                    <a:lnTo>
                      <a:pt x="476" y="952"/>
                    </a:lnTo>
                    <a:lnTo>
                      <a:pt x="476" y="952"/>
                    </a:lnTo>
                    <a:lnTo>
                      <a:pt x="500" y="950"/>
                    </a:lnTo>
                    <a:lnTo>
                      <a:pt x="524" y="948"/>
                    </a:lnTo>
                    <a:lnTo>
                      <a:pt x="548" y="946"/>
                    </a:lnTo>
                    <a:lnTo>
                      <a:pt x="570" y="942"/>
                    </a:lnTo>
                    <a:lnTo>
                      <a:pt x="616" y="930"/>
                    </a:lnTo>
                    <a:lnTo>
                      <a:pt x="660" y="914"/>
                    </a:lnTo>
                    <a:lnTo>
                      <a:pt x="702" y="894"/>
                    </a:lnTo>
                    <a:lnTo>
                      <a:pt x="742" y="870"/>
                    </a:lnTo>
                    <a:lnTo>
                      <a:pt x="778" y="844"/>
                    </a:lnTo>
                    <a:lnTo>
                      <a:pt x="812" y="812"/>
                    </a:lnTo>
                    <a:lnTo>
                      <a:pt x="842" y="778"/>
                    </a:lnTo>
                    <a:lnTo>
                      <a:pt x="870" y="742"/>
                    </a:lnTo>
                    <a:lnTo>
                      <a:pt x="894" y="704"/>
                    </a:lnTo>
                    <a:lnTo>
                      <a:pt x="914" y="662"/>
                    </a:lnTo>
                    <a:lnTo>
                      <a:pt x="930" y="618"/>
                    </a:lnTo>
                    <a:lnTo>
                      <a:pt x="942" y="572"/>
                    </a:lnTo>
                    <a:lnTo>
                      <a:pt x="946" y="550"/>
                    </a:lnTo>
                    <a:lnTo>
                      <a:pt x="950" y="526"/>
                    </a:lnTo>
                    <a:lnTo>
                      <a:pt x="952" y="502"/>
                    </a:lnTo>
                    <a:lnTo>
                      <a:pt x="952" y="478"/>
                    </a:lnTo>
                    <a:lnTo>
                      <a:pt x="952" y="478"/>
                    </a:lnTo>
                    <a:lnTo>
                      <a:pt x="952" y="452"/>
                    </a:lnTo>
                    <a:lnTo>
                      <a:pt x="950" y="428"/>
                    </a:lnTo>
                    <a:lnTo>
                      <a:pt x="946" y="404"/>
                    </a:lnTo>
                    <a:lnTo>
                      <a:pt x="942" y="380"/>
                    </a:lnTo>
                    <a:lnTo>
                      <a:pt x="930" y="336"/>
                    </a:lnTo>
                    <a:lnTo>
                      <a:pt x="914" y="292"/>
                    </a:lnTo>
                    <a:lnTo>
                      <a:pt x="894" y="250"/>
                    </a:lnTo>
                    <a:lnTo>
                      <a:pt x="870" y="210"/>
                    </a:lnTo>
                    <a:lnTo>
                      <a:pt x="844" y="174"/>
                    </a:lnTo>
                    <a:lnTo>
                      <a:pt x="812" y="140"/>
                    </a:lnTo>
                    <a:lnTo>
                      <a:pt x="778" y="110"/>
                    </a:lnTo>
                    <a:lnTo>
                      <a:pt x="742" y="82"/>
                    </a:lnTo>
                    <a:lnTo>
                      <a:pt x="702" y="58"/>
                    </a:lnTo>
                    <a:lnTo>
                      <a:pt x="662" y="38"/>
                    </a:lnTo>
                    <a:lnTo>
                      <a:pt x="618" y="22"/>
                    </a:lnTo>
                    <a:lnTo>
                      <a:pt x="572" y="10"/>
                    </a:lnTo>
                    <a:lnTo>
                      <a:pt x="548" y="6"/>
                    </a:lnTo>
                    <a:lnTo>
                      <a:pt x="524" y="4"/>
                    </a:lnTo>
                    <a:lnTo>
                      <a:pt x="500" y="2"/>
                    </a:lnTo>
                    <a:lnTo>
                      <a:pt x="476" y="0"/>
                    </a:lnTo>
                    <a:lnTo>
                      <a:pt x="476" y="0"/>
                    </a:lnTo>
                    <a:close/>
                    <a:moveTo>
                      <a:pt x="576" y="770"/>
                    </a:moveTo>
                    <a:lnTo>
                      <a:pt x="576" y="770"/>
                    </a:lnTo>
                    <a:lnTo>
                      <a:pt x="564" y="776"/>
                    </a:lnTo>
                    <a:lnTo>
                      <a:pt x="556" y="782"/>
                    </a:lnTo>
                    <a:lnTo>
                      <a:pt x="552" y="790"/>
                    </a:lnTo>
                    <a:lnTo>
                      <a:pt x="552" y="800"/>
                    </a:lnTo>
                    <a:lnTo>
                      <a:pt x="552" y="800"/>
                    </a:lnTo>
                    <a:lnTo>
                      <a:pt x="552" y="840"/>
                    </a:lnTo>
                    <a:lnTo>
                      <a:pt x="552" y="880"/>
                    </a:lnTo>
                    <a:lnTo>
                      <a:pt x="552" y="880"/>
                    </a:lnTo>
                    <a:lnTo>
                      <a:pt x="480" y="880"/>
                    </a:lnTo>
                    <a:lnTo>
                      <a:pt x="412" y="878"/>
                    </a:lnTo>
                    <a:lnTo>
                      <a:pt x="412" y="878"/>
                    </a:lnTo>
                    <a:lnTo>
                      <a:pt x="408" y="878"/>
                    </a:lnTo>
                    <a:lnTo>
                      <a:pt x="402" y="874"/>
                    </a:lnTo>
                    <a:lnTo>
                      <a:pt x="400" y="870"/>
                    </a:lnTo>
                    <a:lnTo>
                      <a:pt x="398" y="864"/>
                    </a:lnTo>
                    <a:lnTo>
                      <a:pt x="398" y="864"/>
                    </a:lnTo>
                    <a:lnTo>
                      <a:pt x="396" y="838"/>
                    </a:lnTo>
                    <a:lnTo>
                      <a:pt x="398" y="812"/>
                    </a:lnTo>
                    <a:lnTo>
                      <a:pt x="398" y="812"/>
                    </a:lnTo>
                    <a:lnTo>
                      <a:pt x="398" y="806"/>
                    </a:lnTo>
                    <a:lnTo>
                      <a:pt x="398" y="800"/>
                    </a:lnTo>
                    <a:lnTo>
                      <a:pt x="396" y="796"/>
                    </a:lnTo>
                    <a:lnTo>
                      <a:pt x="392" y="792"/>
                    </a:lnTo>
                    <a:lnTo>
                      <a:pt x="382" y="786"/>
                    </a:lnTo>
                    <a:lnTo>
                      <a:pt x="366" y="780"/>
                    </a:lnTo>
                    <a:lnTo>
                      <a:pt x="366" y="780"/>
                    </a:lnTo>
                    <a:lnTo>
                      <a:pt x="334" y="770"/>
                    </a:lnTo>
                    <a:lnTo>
                      <a:pt x="302" y="760"/>
                    </a:lnTo>
                    <a:lnTo>
                      <a:pt x="240" y="736"/>
                    </a:lnTo>
                    <a:lnTo>
                      <a:pt x="240" y="736"/>
                    </a:lnTo>
                    <a:lnTo>
                      <a:pt x="236" y="732"/>
                    </a:lnTo>
                    <a:lnTo>
                      <a:pt x="232" y="726"/>
                    </a:lnTo>
                    <a:lnTo>
                      <a:pt x="230" y="720"/>
                    </a:lnTo>
                    <a:lnTo>
                      <a:pt x="230" y="714"/>
                    </a:lnTo>
                    <a:lnTo>
                      <a:pt x="230" y="714"/>
                    </a:lnTo>
                    <a:lnTo>
                      <a:pt x="256" y="664"/>
                    </a:lnTo>
                    <a:lnTo>
                      <a:pt x="282" y="610"/>
                    </a:lnTo>
                    <a:lnTo>
                      <a:pt x="282" y="610"/>
                    </a:lnTo>
                    <a:lnTo>
                      <a:pt x="332" y="636"/>
                    </a:lnTo>
                    <a:lnTo>
                      <a:pt x="332" y="636"/>
                    </a:lnTo>
                    <a:lnTo>
                      <a:pt x="362" y="650"/>
                    </a:lnTo>
                    <a:lnTo>
                      <a:pt x="394" y="660"/>
                    </a:lnTo>
                    <a:lnTo>
                      <a:pt x="428" y="666"/>
                    </a:lnTo>
                    <a:lnTo>
                      <a:pt x="446" y="668"/>
                    </a:lnTo>
                    <a:lnTo>
                      <a:pt x="464" y="668"/>
                    </a:lnTo>
                    <a:lnTo>
                      <a:pt x="464" y="668"/>
                    </a:lnTo>
                    <a:lnTo>
                      <a:pt x="490" y="666"/>
                    </a:lnTo>
                    <a:lnTo>
                      <a:pt x="500" y="662"/>
                    </a:lnTo>
                    <a:lnTo>
                      <a:pt x="512" y="658"/>
                    </a:lnTo>
                    <a:lnTo>
                      <a:pt x="520" y="652"/>
                    </a:lnTo>
                    <a:lnTo>
                      <a:pt x="530" y="646"/>
                    </a:lnTo>
                    <a:lnTo>
                      <a:pt x="536" y="638"/>
                    </a:lnTo>
                    <a:lnTo>
                      <a:pt x="542" y="628"/>
                    </a:lnTo>
                    <a:lnTo>
                      <a:pt x="542" y="628"/>
                    </a:lnTo>
                    <a:lnTo>
                      <a:pt x="546" y="618"/>
                    </a:lnTo>
                    <a:lnTo>
                      <a:pt x="548" y="608"/>
                    </a:lnTo>
                    <a:lnTo>
                      <a:pt x="546" y="600"/>
                    </a:lnTo>
                    <a:lnTo>
                      <a:pt x="544" y="590"/>
                    </a:lnTo>
                    <a:lnTo>
                      <a:pt x="540" y="580"/>
                    </a:lnTo>
                    <a:lnTo>
                      <a:pt x="534" y="572"/>
                    </a:lnTo>
                    <a:lnTo>
                      <a:pt x="526" y="564"/>
                    </a:lnTo>
                    <a:lnTo>
                      <a:pt x="514" y="556"/>
                    </a:lnTo>
                    <a:lnTo>
                      <a:pt x="514" y="556"/>
                    </a:lnTo>
                    <a:lnTo>
                      <a:pt x="498" y="548"/>
                    </a:lnTo>
                    <a:lnTo>
                      <a:pt x="480" y="538"/>
                    </a:lnTo>
                    <a:lnTo>
                      <a:pt x="442" y="522"/>
                    </a:lnTo>
                    <a:lnTo>
                      <a:pt x="442" y="522"/>
                    </a:lnTo>
                    <a:lnTo>
                      <a:pt x="384" y="498"/>
                    </a:lnTo>
                    <a:lnTo>
                      <a:pt x="354" y="484"/>
                    </a:lnTo>
                    <a:lnTo>
                      <a:pt x="326" y="470"/>
                    </a:lnTo>
                    <a:lnTo>
                      <a:pt x="326" y="470"/>
                    </a:lnTo>
                    <a:lnTo>
                      <a:pt x="304" y="454"/>
                    </a:lnTo>
                    <a:lnTo>
                      <a:pt x="284" y="436"/>
                    </a:lnTo>
                    <a:lnTo>
                      <a:pt x="268" y="416"/>
                    </a:lnTo>
                    <a:lnTo>
                      <a:pt x="256" y="396"/>
                    </a:lnTo>
                    <a:lnTo>
                      <a:pt x="248" y="376"/>
                    </a:lnTo>
                    <a:lnTo>
                      <a:pt x="242" y="356"/>
                    </a:lnTo>
                    <a:lnTo>
                      <a:pt x="242" y="334"/>
                    </a:lnTo>
                    <a:lnTo>
                      <a:pt x="244" y="314"/>
                    </a:lnTo>
                    <a:lnTo>
                      <a:pt x="248" y="294"/>
                    </a:lnTo>
                    <a:lnTo>
                      <a:pt x="258" y="274"/>
                    </a:lnTo>
                    <a:lnTo>
                      <a:pt x="268" y="254"/>
                    </a:lnTo>
                    <a:lnTo>
                      <a:pt x="284" y="236"/>
                    </a:lnTo>
                    <a:lnTo>
                      <a:pt x="302" y="218"/>
                    </a:lnTo>
                    <a:lnTo>
                      <a:pt x="324" y="204"/>
                    </a:lnTo>
                    <a:lnTo>
                      <a:pt x="348" y="190"/>
                    </a:lnTo>
                    <a:lnTo>
                      <a:pt x="376" y="180"/>
                    </a:lnTo>
                    <a:lnTo>
                      <a:pt x="376" y="180"/>
                    </a:lnTo>
                    <a:lnTo>
                      <a:pt x="390" y="174"/>
                    </a:lnTo>
                    <a:lnTo>
                      <a:pt x="400" y="166"/>
                    </a:lnTo>
                    <a:lnTo>
                      <a:pt x="402" y="162"/>
                    </a:lnTo>
                    <a:lnTo>
                      <a:pt x="404" y="156"/>
                    </a:lnTo>
                    <a:lnTo>
                      <a:pt x="406" y="144"/>
                    </a:lnTo>
                    <a:lnTo>
                      <a:pt x="406" y="144"/>
                    </a:lnTo>
                    <a:lnTo>
                      <a:pt x="404" y="116"/>
                    </a:lnTo>
                    <a:lnTo>
                      <a:pt x="406" y="88"/>
                    </a:lnTo>
                    <a:lnTo>
                      <a:pt x="406" y="88"/>
                    </a:lnTo>
                    <a:lnTo>
                      <a:pt x="408" y="82"/>
                    </a:lnTo>
                    <a:lnTo>
                      <a:pt x="412" y="78"/>
                    </a:lnTo>
                    <a:lnTo>
                      <a:pt x="416" y="74"/>
                    </a:lnTo>
                    <a:lnTo>
                      <a:pt x="420" y="74"/>
                    </a:lnTo>
                    <a:lnTo>
                      <a:pt x="420" y="74"/>
                    </a:lnTo>
                    <a:lnTo>
                      <a:pt x="488" y="72"/>
                    </a:lnTo>
                    <a:lnTo>
                      <a:pt x="558" y="72"/>
                    </a:lnTo>
                    <a:lnTo>
                      <a:pt x="558" y="72"/>
                    </a:lnTo>
                    <a:lnTo>
                      <a:pt x="558" y="110"/>
                    </a:lnTo>
                    <a:lnTo>
                      <a:pt x="558" y="144"/>
                    </a:lnTo>
                    <a:lnTo>
                      <a:pt x="558" y="144"/>
                    </a:lnTo>
                    <a:lnTo>
                      <a:pt x="558" y="154"/>
                    </a:lnTo>
                    <a:lnTo>
                      <a:pt x="562" y="160"/>
                    </a:lnTo>
                    <a:lnTo>
                      <a:pt x="570" y="164"/>
                    </a:lnTo>
                    <a:lnTo>
                      <a:pt x="580" y="166"/>
                    </a:lnTo>
                    <a:lnTo>
                      <a:pt x="580" y="166"/>
                    </a:lnTo>
                    <a:lnTo>
                      <a:pt x="638" y="184"/>
                    </a:lnTo>
                    <a:lnTo>
                      <a:pt x="692" y="206"/>
                    </a:lnTo>
                    <a:lnTo>
                      <a:pt x="692" y="206"/>
                    </a:lnTo>
                    <a:lnTo>
                      <a:pt x="696" y="208"/>
                    </a:lnTo>
                    <a:lnTo>
                      <a:pt x="700" y="214"/>
                    </a:lnTo>
                    <a:lnTo>
                      <a:pt x="702" y="220"/>
                    </a:lnTo>
                    <a:lnTo>
                      <a:pt x="702" y="226"/>
                    </a:lnTo>
                    <a:lnTo>
                      <a:pt x="702" y="226"/>
                    </a:lnTo>
                    <a:lnTo>
                      <a:pt x="676" y="274"/>
                    </a:lnTo>
                    <a:lnTo>
                      <a:pt x="650" y="324"/>
                    </a:lnTo>
                    <a:lnTo>
                      <a:pt x="650" y="324"/>
                    </a:lnTo>
                    <a:lnTo>
                      <a:pt x="582" y="296"/>
                    </a:lnTo>
                    <a:lnTo>
                      <a:pt x="582" y="296"/>
                    </a:lnTo>
                    <a:lnTo>
                      <a:pt x="556" y="288"/>
                    </a:lnTo>
                    <a:lnTo>
                      <a:pt x="528" y="282"/>
                    </a:lnTo>
                    <a:lnTo>
                      <a:pt x="500" y="280"/>
                    </a:lnTo>
                    <a:lnTo>
                      <a:pt x="484" y="280"/>
                    </a:lnTo>
                    <a:lnTo>
                      <a:pt x="470" y="282"/>
                    </a:lnTo>
                    <a:lnTo>
                      <a:pt x="470" y="282"/>
                    </a:lnTo>
                    <a:lnTo>
                      <a:pt x="452" y="286"/>
                    </a:lnTo>
                    <a:lnTo>
                      <a:pt x="436" y="294"/>
                    </a:lnTo>
                    <a:lnTo>
                      <a:pt x="430" y="300"/>
                    </a:lnTo>
                    <a:lnTo>
                      <a:pt x="424" y="306"/>
                    </a:lnTo>
                    <a:lnTo>
                      <a:pt x="420" y="312"/>
                    </a:lnTo>
                    <a:lnTo>
                      <a:pt x="418" y="320"/>
                    </a:lnTo>
                    <a:lnTo>
                      <a:pt x="418" y="320"/>
                    </a:lnTo>
                    <a:lnTo>
                      <a:pt x="416" y="328"/>
                    </a:lnTo>
                    <a:lnTo>
                      <a:pt x="416" y="334"/>
                    </a:lnTo>
                    <a:lnTo>
                      <a:pt x="416" y="342"/>
                    </a:lnTo>
                    <a:lnTo>
                      <a:pt x="418" y="348"/>
                    </a:lnTo>
                    <a:lnTo>
                      <a:pt x="422" y="354"/>
                    </a:lnTo>
                    <a:lnTo>
                      <a:pt x="428" y="360"/>
                    </a:lnTo>
                    <a:lnTo>
                      <a:pt x="434" y="364"/>
                    </a:lnTo>
                    <a:lnTo>
                      <a:pt x="442" y="370"/>
                    </a:lnTo>
                    <a:lnTo>
                      <a:pt x="442" y="370"/>
                    </a:lnTo>
                    <a:lnTo>
                      <a:pt x="484" y="388"/>
                    </a:lnTo>
                    <a:lnTo>
                      <a:pt x="528" y="408"/>
                    </a:lnTo>
                    <a:lnTo>
                      <a:pt x="528" y="408"/>
                    </a:lnTo>
                    <a:lnTo>
                      <a:pt x="582" y="432"/>
                    </a:lnTo>
                    <a:lnTo>
                      <a:pt x="610" y="444"/>
                    </a:lnTo>
                    <a:lnTo>
                      <a:pt x="636" y="458"/>
                    </a:lnTo>
                    <a:lnTo>
                      <a:pt x="636" y="458"/>
                    </a:lnTo>
                    <a:lnTo>
                      <a:pt x="660" y="476"/>
                    </a:lnTo>
                    <a:lnTo>
                      <a:pt x="680" y="494"/>
                    </a:lnTo>
                    <a:lnTo>
                      <a:pt x="696" y="516"/>
                    </a:lnTo>
                    <a:lnTo>
                      <a:pt x="708" y="536"/>
                    </a:lnTo>
                    <a:lnTo>
                      <a:pt x="716" y="558"/>
                    </a:lnTo>
                    <a:lnTo>
                      <a:pt x="722" y="582"/>
                    </a:lnTo>
                    <a:lnTo>
                      <a:pt x="722" y="604"/>
                    </a:lnTo>
                    <a:lnTo>
                      <a:pt x="720" y="626"/>
                    </a:lnTo>
                    <a:lnTo>
                      <a:pt x="714" y="650"/>
                    </a:lnTo>
                    <a:lnTo>
                      <a:pt x="704" y="670"/>
                    </a:lnTo>
                    <a:lnTo>
                      <a:pt x="692" y="692"/>
                    </a:lnTo>
                    <a:lnTo>
                      <a:pt x="676" y="712"/>
                    </a:lnTo>
                    <a:lnTo>
                      <a:pt x="656" y="728"/>
                    </a:lnTo>
                    <a:lnTo>
                      <a:pt x="632" y="744"/>
                    </a:lnTo>
                    <a:lnTo>
                      <a:pt x="606" y="758"/>
                    </a:lnTo>
                    <a:lnTo>
                      <a:pt x="576" y="770"/>
                    </a:lnTo>
                    <a:lnTo>
                      <a:pt x="576" y="7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34D3BF4C-90CC-D542-5F19-E79D4A5CF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98" y="1920"/>
                <a:ext cx="1178" cy="368"/>
              </a:xfrm>
              <a:custGeom>
                <a:avLst/>
                <a:gdLst>
                  <a:gd name="T0" fmla="*/ 312 w 1178"/>
                  <a:gd name="T1" fmla="*/ 148 h 368"/>
                  <a:gd name="T2" fmla="*/ 284 w 1178"/>
                  <a:gd name="T3" fmla="*/ 148 h 368"/>
                  <a:gd name="T4" fmla="*/ 174 w 1178"/>
                  <a:gd name="T5" fmla="*/ 148 h 368"/>
                  <a:gd name="T6" fmla="*/ 158 w 1178"/>
                  <a:gd name="T7" fmla="*/ 152 h 368"/>
                  <a:gd name="T8" fmla="*/ 150 w 1178"/>
                  <a:gd name="T9" fmla="*/ 158 h 368"/>
                  <a:gd name="T10" fmla="*/ 146 w 1178"/>
                  <a:gd name="T11" fmla="*/ 176 h 368"/>
                  <a:gd name="T12" fmla="*/ 146 w 1178"/>
                  <a:gd name="T13" fmla="*/ 198 h 368"/>
                  <a:gd name="T14" fmla="*/ 148 w 1178"/>
                  <a:gd name="T15" fmla="*/ 208 h 368"/>
                  <a:gd name="T16" fmla="*/ 160 w 1178"/>
                  <a:gd name="T17" fmla="*/ 220 h 368"/>
                  <a:gd name="T18" fmla="*/ 170 w 1178"/>
                  <a:gd name="T19" fmla="*/ 222 h 368"/>
                  <a:gd name="T20" fmla="*/ 176 w 1178"/>
                  <a:gd name="T21" fmla="*/ 222 h 368"/>
                  <a:gd name="T22" fmla="*/ 1004 w 1178"/>
                  <a:gd name="T23" fmla="*/ 222 h 368"/>
                  <a:gd name="T24" fmla="*/ 1012 w 1178"/>
                  <a:gd name="T25" fmla="*/ 222 h 368"/>
                  <a:gd name="T26" fmla="*/ 1026 w 1178"/>
                  <a:gd name="T27" fmla="*/ 214 h 368"/>
                  <a:gd name="T28" fmla="*/ 1032 w 1178"/>
                  <a:gd name="T29" fmla="*/ 200 h 368"/>
                  <a:gd name="T30" fmla="*/ 1032 w 1178"/>
                  <a:gd name="T31" fmla="*/ 174 h 368"/>
                  <a:gd name="T32" fmla="*/ 1030 w 1178"/>
                  <a:gd name="T33" fmla="*/ 162 h 368"/>
                  <a:gd name="T34" fmla="*/ 1018 w 1178"/>
                  <a:gd name="T35" fmla="*/ 150 h 368"/>
                  <a:gd name="T36" fmla="*/ 1006 w 1178"/>
                  <a:gd name="T37" fmla="*/ 148 h 368"/>
                  <a:gd name="T38" fmla="*/ 878 w 1178"/>
                  <a:gd name="T39" fmla="*/ 148 h 368"/>
                  <a:gd name="T40" fmla="*/ 866 w 1178"/>
                  <a:gd name="T41" fmla="*/ 148 h 368"/>
                  <a:gd name="T42" fmla="*/ 876 w 1178"/>
                  <a:gd name="T43" fmla="*/ 142 h 368"/>
                  <a:gd name="T44" fmla="*/ 956 w 1178"/>
                  <a:gd name="T45" fmla="*/ 82 h 368"/>
                  <a:gd name="T46" fmla="*/ 1026 w 1178"/>
                  <a:gd name="T47" fmla="*/ 8 h 368"/>
                  <a:gd name="T48" fmla="*/ 1032 w 1178"/>
                  <a:gd name="T49" fmla="*/ 2 h 368"/>
                  <a:gd name="T50" fmla="*/ 1040 w 1178"/>
                  <a:gd name="T51" fmla="*/ 0 h 368"/>
                  <a:gd name="T52" fmla="*/ 1106 w 1178"/>
                  <a:gd name="T53" fmla="*/ 0 h 368"/>
                  <a:gd name="T54" fmla="*/ 1134 w 1178"/>
                  <a:gd name="T55" fmla="*/ 6 h 368"/>
                  <a:gd name="T56" fmla="*/ 1158 w 1178"/>
                  <a:gd name="T57" fmla="*/ 22 h 368"/>
                  <a:gd name="T58" fmla="*/ 1172 w 1178"/>
                  <a:gd name="T59" fmla="*/ 46 h 368"/>
                  <a:gd name="T60" fmla="*/ 1178 w 1178"/>
                  <a:gd name="T61" fmla="*/ 72 h 368"/>
                  <a:gd name="T62" fmla="*/ 1178 w 1178"/>
                  <a:gd name="T63" fmla="*/ 298 h 368"/>
                  <a:gd name="T64" fmla="*/ 1176 w 1178"/>
                  <a:gd name="T65" fmla="*/ 312 h 368"/>
                  <a:gd name="T66" fmla="*/ 1166 w 1178"/>
                  <a:gd name="T67" fmla="*/ 336 h 368"/>
                  <a:gd name="T68" fmla="*/ 1148 w 1178"/>
                  <a:gd name="T69" fmla="*/ 356 h 368"/>
                  <a:gd name="T70" fmla="*/ 1122 w 1178"/>
                  <a:gd name="T71" fmla="*/ 366 h 368"/>
                  <a:gd name="T72" fmla="*/ 1108 w 1178"/>
                  <a:gd name="T73" fmla="*/ 368 h 368"/>
                  <a:gd name="T74" fmla="*/ 72 w 1178"/>
                  <a:gd name="T75" fmla="*/ 368 h 368"/>
                  <a:gd name="T76" fmla="*/ 46 w 1178"/>
                  <a:gd name="T77" fmla="*/ 362 h 368"/>
                  <a:gd name="T78" fmla="*/ 24 w 1178"/>
                  <a:gd name="T79" fmla="*/ 348 h 368"/>
                  <a:gd name="T80" fmla="*/ 6 w 1178"/>
                  <a:gd name="T81" fmla="*/ 324 h 368"/>
                  <a:gd name="T82" fmla="*/ 0 w 1178"/>
                  <a:gd name="T83" fmla="*/ 298 h 368"/>
                  <a:gd name="T84" fmla="*/ 2 w 1178"/>
                  <a:gd name="T85" fmla="*/ 184 h 368"/>
                  <a:gd name="T86" fmla="*/ 0 w 1178"/>
                  <a:gd name="T87" fmla="*/ 72 h 368"/>
                  <a:gd name="T88" fmla="*/ 6 w 1178"/>
                  <a:gd name="T89" fmla="*/ 46 h 368"/>
                  <a:gd name="T90" fmla="*/ 22 w 1178"/>
                  <a:gd name="T91" fmla="*/ 24 h 368"/>
                  <a:gd name="T92" fmla="*/ 44 w 1178"/>
                  <a:gd name="T93" fmla="*/ 8 h 368"/>
                  <a:gd name="T94" fmla="*/ 72 w 1178"/>
                  <a:gd name="T95" fmla="*/ 0 h 368"/>
                  <a:gd name="T96" fmla="*/ 140 w 1178"/>
                  <a:gd name="T97" fmla="*/ 2 h 368"/>
                  <a:gd name="T98" fmla="*/ 146 w 1178"/>
                  <a:gd name="T99" fmla="*/ 2 h 368"/>
                  <a:gd name="T100" fmla="*/ 150 w 1178"/>
                  <a:gd name="T101" fmla="*/ 6 h 368"/>
                  <a:gd name="T102" fmla="*/ 186 w 1178"/>
                  <a:gd name="T103" fmla="*/ 46 h 368"/>
                  <a:gd name="T104" fmla="*/ 224 w 1178"/>
                  <a:gd name="T105" fmla="*/ 82 h 368"/>
                  <a:gd name="T106" fmla="*/ 266 w 1178"/>
                  <a:gd name="T107" fmla="*/ 116 h 368"/>
                  <a:gd name="T108" fmla="*/ 310 w 1178"/>
                  <a:gd name="T109" fmla="*/ 144 h 368"/>
                  <a:gd name="T110" fmla="*/ 312 w 1178"/>
                  <a:gd name="T111" fmla="*/ 148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78" h="368">
                    <a:moveTo>
                      <a:pt x="312" y="148"/>
                    </a:moveTo>
                    <a:lnTo>
                      <a:pt x="312" y="148"/>
                    </a:lnTo>
                    <a:lnTo>
                      <a:pt x="284" y="148"/>
                    </a:lnTo>
                    <a:lnTo>
                      <a:pt x="284" y="14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62" y="150"/>
                    </a:lnTo>
                    <a:lnTo>
                      <a:pt x="158" y="152"/>
                    </a:lnTo>
                    <a:lnTo>
                      <a:pt x="154" y="154"/>
                    </a:lnTo>
                    <a:lnTo>
                      <a:pt x="150" y="158"/>
                    </a:lnTo>
                    <a:lnTo>
                      <a:pt x="148" y="164"/>
                    </a:lnTo>
                    <a:lnTo>
                      <a:pt x="146" y="176"/>
                    </a:lnTo>
                    <a:lnTo>
                      <a:pt x="146" y="176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8" y="208"/>
                    </a:lnTo>
                    <a:lnTo>
                      <a:pt x="154" y="216"/>
                    </a:lnTo>
                    <a:lnTo>
                      <a:pt x="160" y="220"/>
                    </a:lnTo>
                    <a:lnTo>
                      <a:pt x="170" y="222"/>
                    </a:lnTo>
                    <a:lnTo>
                      <a:pt x="170" y="222"/>
                    </a:lnTo>
                    <a:lnTo>
                      <a:pt x="176" y="222"/>
                    </a:lnTo>
                    <a:lnTo>
                      <a:pt x="176" y="222"/>
                    </a:lnTo>
                    <a:lnTo>
                      <a:pt x="1004" y="222"/>
                    </a:lnTo>
                    <a:lnTo>
                      <a:pt x="1004" y="222"/>
                    </a:lnTo>
                    <a:lnTo>
                      <a:pt x="1012" y="222"/>
                    </a:lnTo>
                    <a:lnTo>
                      <a:pt x="1012" y="222"/>
                    </a:lnTo>
                    <a:lnTo>
                      <a:pt x="1020" y="220"/>
                    </a:lnTo>
                    <a:lnTo>
                      <a:pt x="1026" y="214"/>
                    </a:lnTo>
                    <a:lnTo>
                      <a:pt x="1030" y="208"/>
                    </a:lnTo>
                    <a:lnTo>
                      <a:pt x="1032" y="200"/>
                    </a:lnTo>
                    <a:lnTo>
                      <a:pt x="1032" y="200"/>
                    </a:lnTo>
                    <a:lnTo>
                      <a:pt x="1032" y="174"/>
                    </a:lnTo>
                    <a:lnTo>
                      <a:pt x="1032" y="174"/>
                    </a:lnTo>
                    <a:lnTo>
                      <a:pt x="1030" y="162"/>
                    </a:lnTo>
                    <a:lnTo>
                      <a:pt x="1026" y="154"/>
                    </a:lnTo>
                    <a:lnTo>
                      <a:pt x="1018" y="150"/>
                    </a:lnTo>
                    <a:lnTo>
                      <a:pt x="1006" y="148"/>
                    </a:lnTo>
                    <a:lnTo>
                      <a:pt x="1006" y="148"/>
                    </a:lnTo>
                    <a:lnTo>
                      <a:pt x="878" y="148"/>
                    </a:lnTo>
                    <a:lnTo>
                      <a:pt x="878" y="148"/>
                    </a:lnTo>
                    <a:lnTo>
                      <a:pt x="866" y="148"/>
                    </a:lnTo>
                    <a:lnTo>
                      <a:pt x="866" y="148"/>
                    </a:lnTo>
                    <a:lnTo>
                      <a:pt x="876" y="142"/>
                    </a:lnTo>
                    <a:lnTo>
                      <a:pt x="876" y="142"/>
                    </a:lnTo>
                    <a:lnTo>
                      <a:pt x="918" y="114"/>
                    </a:lnTo>
                    <a:lnTo>
                      <a:pt x="956" y="82"/>
                    </a:lnTo>
                    <a:lnTo>
                      <a:pt x="992" y="46"/>
                    </a:lnTo>
                    <a:lnTo>
                      <a:pt x="1026" y="8"/>
                    </a:lnTo>
                    <a:lnTo>
                      <a:pt x="1026" y="8"/>
                    </a:lnTo>
                    <a:lnTo>
                      <a:pt x="1032" y="2"/>
                    </a:lnTo>
                    <a:lnTo>
                      <a:pt x="1040" y="0"/>
                    </a:lnTo>
                    <a:lnTo>
                      <a:pt x="1040" y="0"/>
                    </a:lnTo>
                    <a:lnTo>
                      <a:pt x="1106" y="0"/>
                    </a:lnTo>
                    <a:lnTo>
                      <a:pt x="1106" y="0"/>
                    </a:lnTo>
                    <a:lnTo>
                      <a:pt x="1120" y="2"/>
                    </a:lnTo>
                    <a:lnTo>
                      <a:pt x="1134" y="6"/>
                    </a:lnTo>
                    <a:lnTo>
                      <a:pt x="1146" y="14"/>
                    </a:lnTo>
                    <a:lnTo>
                      <a:pt x="1158" y="22"/>
                    </a:lnTo>
                    <a:lnTo>
                      <a:pt x="1166" y="32"/>
                    </a:lnTo>
                    <a:lnTo>
                      <a:pt x="1172" y="46"/>
                    </a:lnTo>
                    <a:lnTo>
                      <a:pt x="1176" y="58"/>
                    </a:lnTo>
                    <a:lnTo>
                      <a:pt x="1178" y="72"/>
                    </a:lnTo>
                    <a:lnTo>
                      <a:pt x="1178" y="72"/>
                    </a:lnTo>
                    <a:lnTo>
                      <a:pt x="1178" y="298"/>
                    </a:lnTo>
                    <a:lnTo>
                      <a:pt x="1178" y="298"/>
                    </a:lnTo>
                    <a:lnTo>
                      <a:pt x="1176" y="312"/>
                    </a:lnTo>
                    <a:lnTo>
                      <a:pt x="1172" y="324"/>
                    </a:lnTo>
                    <a:lnTo>
                      <a:pt x="1166" y="336"/>
                    </a:lnTo>
                    <a:lnTo>
                      <a:pt x="1158" y="348"/>
                    </a:lnTo>
                    <a:lnTo>
                      <a:pt x="1148" y="356"/>
                    </a:lnTo>
                    <a:lnTo>
                      <a:pt x="1136" y="362"/>
                    </a:lnTo>
                    <a:lnTo>
                      <a:pt x="1122" y="366"/>
                    </a:lnTo>
                    <a:lnTo>
                      <a:pt x="1108" y="368"/>
                    </a:lnTo>
                    <a:lnTo>
                      <a:pt x="1108" y="368"/>
                    </a:lnTo>
                    <a:lnTo>
                      <a:pt x="72" y="368"/>
                    </a:lnTo>
                    <a:lnTo>
                      <a:pt x="72" y="368"/>
                    </a:lnTo>
                    <a:lnTo>
                      <a:pt x="58" y="368"/>
                    </a:lnTo>
                    <a:lnTo>
                      <a:pt x="46" y="362"/>
                    </a:lnTo>
                    <a:lnTo>
                      <a:pt x="34" y="356"/>
                    </a:lnTo>
                    <a:lnTo>
                      <a:pt x="24" y="348"/>
                    </a:lnTo>
                    <a:lnTo>
                      <a:pt x="14" y="336"/>
                    </a:lnTo>
                    <a:lnTo>
                      <a:pt x="6" y="324"/>
                    </a:lnTo>
                    <a:lnTo>
                      <a:pt x="2" y="312"/>
                    </a:lnTo>
                    <a:lnTo>
                      <a:pt x="0" y="298"/>
                    </a:lnTo>
                    <a:lnTo>
                      <a:pt x="0" y="298"/>
                    </a:lnTo>
                    <a:lnTo>
                      <a:pt x="2" y="184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58"/>
                    </a:lnTo>
                    <a:lnTo>
                      <a:pt x="6" y="46"/>
                    </a:lnTo>
                    <a:lnTo>
                      <a:pt x="12" y="34"/>
                    </a:lnTo>
                    <a:lnTo>
                      <a:pt x="22" y="24"/>
                    </a:lnTo>
                    <a:lnTo>
                      <a:pt x="32" y="14"/>
                    </a:lnTo>
                    <a:lnTo>
                      <a:pt x="44" y="8"/>
                    </a:lnTo>
                    <a:lnTo>
                      <a:pt x="58" y="2"/>
                    </a:lnTo>
                    <a:lnTo>
                      <a:pt x="72" y="0"/>
                    </a:lnTo>
                    <a:lnTo>
                      <a:pt x="72" y="0"/>
                    </a:lnTo>
                    <a:lnTo>
                      <a:pt x="140" y="2"/>
                    </a:lnTo>
                    <a:lnTo>
                      <a:pt x="140" y="2"/>
                    </a:lnTo>
                    <a:lnTo>
                      <a:pt x="146" y="2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68" y="26"/>
                    </a:lnTo>
                    <a:lnTo>
                      <a:pt x="186" y="46"/>
                    </a:lnTo>
                    <a:lnTo>
                      <a:pt x="204" y="64"/>
                    </a:lnTo>
                    <a:lnTo>
                      <a:pt x="224" y="82"/>
                    </a:lnTo>
                    <a:lnTo>
                      <a:pt x="244" y="100"/>
                    </a:lnTo>
                    <a:lnTo>
                      <a:pt x="266" y="116"/>
                    </a:lnTo>
                    <a:lnTo>
                      <a:pt x="286" y="130"/>
                    </a:lnTo>
                    <a:lnTo>
                      <a:pt x="310" y="144"/>
                    </a:lnTo>
                    <a:lnTo>
                      <a:pt x="310" y="144"/>
                    </a:lnTo>
                    <a:lnTo>
                      <a:pt x="312" y="148"/>
                    </a:lnTo>
                    <a:lnTo>
                      <a:pt x="31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B00E184-0F6E-14C8-1BE7-3F76B9555999}"/>
              </a:ext>
            </a:extLst>
          </p:cNvPr>
          <p:cNvGrpSpPr/>
          <p:nvPr/>
        </p:nvGrpSpPr>
        <p:grpSpPr>
          <a:xfrm>
            <a:off x="5457504" y="781986"/>
            <a:ext cx="1080654" cy="1080654"/>
            <a:chOff x="3124200" y="1154021"/>
            <a:chExt cx="1357746" cy="1357746"/>
          </a:xfrm>
          <a:solidFill>
            <a:schemeClr val="tx2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A40224-CC27-8F09-0680-3B903FBB642A}"/>
                </a:ext>
              </a:extLst>
            </p:cNvPr>
            <p:cNvSpPr/>
            <p:nvPr/>
          </p:nvSpPr>
          <p:spPr>
            <a:xfrm>
              <a:off x="3124200" y="1154021"/>
              <a:ext cx="1357746" cy="13577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ts val="1200"/>
                </a:spcBef>
              </a:pPr>
              <a:endParaRPr lang="en-US" err="1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124F803-9AE4-7BD2-4097-932957E6C9C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415020" y="1414006"/>
              <a:ext cx="776098" cy="751752"/>
              <a:chOff x="3330" y="1666"/>
              <a:chExt cx="1020" cy="988"/>
            </a:xfrm>
            <a:grpFill/>
          </p:grpSpPr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443E192-8040-457E-9B0E-A19DA99E2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6" y="1666"/>
                <a:ext cx="342" cy="342"/>
              </a:xfrm>
              <a:custGeom>
                <a:avLst/>
                <a:gdLst>
                  <a:gd name="T0" fmla="*/ 170 w 342"/>
                  <a:gd name="T1" fmla="*/ 342 h 342"/>
                  <a:gd name="T2" fmla="*/ 136 w 342"/>
                  <a:gd name="T3" fmla="*/ 338 h 342"/>
                  <a:gd name="T4" fmla="*/ 104 w 342"/>
                  <a:gd name="T5" fmla="*/ 328 h 342"/>
                  <a:gd name="T6" fmla="*/ 74 w 342"/>
                  <a:gd name="T7" fmla="*/ 312 h 342"/>
                  <a:gd name="T8" fmla="*/ 50 w 342"/>
                  <a:gd name="T9" fmla="*/ 292 h 342"/>
                  <a:gd name="T10" fmla="*/ 28 w 342"/>
                  <a:gd name="T11" fmla="*/ 266 h 342"/>
                  <a:gd name="T12" fmla="*/ 12 w 342"/>
                  <a:gd name="T13" fmla="*/ 238 h 342"/>
                  <a:gd name="T14" fmla="*/ 2 w 342"/>
                  <a:gd name="T15" fmla="*/ 206 h 342"/>
                  <a:gd name="T16" fmla="*/ 0 w 342"/>
                  <a:gd name="T17" fmla="*/ 172 h 342"/>
                  <a:gd name="T18" fmla="*/ 0 w 342"/>
                  <a:gd name="T19" fmla="*/ 154 h 342"/>
                  <a:gd name="T20" fmla="*/ 8 w 342"/>
                  <a:gd name="T21" fmla="*/ 120 h 342"/>
                  <a:gd name="T22" fmla="*/ 20 w 342"/>
                  <a:gd name="T23" fmla="*/ 90 h 342"/>
                  <a:gd name="T24" fmla="*/ 38 w 342"/>
                  <a:gd name="T25" fmla="*/ 62 h 342"/>
                  <a:gd name="T26" fmla="*/ 62 w 342"/>
                  <a:gd name="T27" fmla="*/ 40 h 342"/>
                  <a:gd name="T28" fmla="*/ 88 w 342"/>
                  <a:gd name="T29" fmla="*/ 20 h 342"/>
                  <a:gd name="T30" fmla="*/ 120 w 342"/>
                  <a:gd name="T31" fmla="*/ 8 h 342"/>
                  <a:gd name="T32" fmla="*/ 154 w 342"/>
                  <a:gd name="T33" fmla="*/ 0 h 342"/>
                  <a:gd name="T34" fmla="*/ 170 w 342"/>
                  <a:gd name="T35" fmla="*/ 0 h 342"/>
                  <a:gd name="T36" fmla="*/ 206 w 342"/>
                  <a:gd name="T37" fmla="*/ 4 h 342"/>
                  <a:gd name="T38" fmla="*/ 238 w 342"/>
                  <a:gd name="T39" fmla="*/ 14 h 342"/>
                  <a:gd name="T40" fmla="*/ 266 w 342"/>
                  <a:gd name="T41" fmla="*/ 30 h 342"/>
                  <a:gd name="T42" fmla="*/ 292 w 342"/>
                  <a:gd name="T43" fmla="*/ 50 h 342"/>
                  <a:gd name="T44" fmla="*/ 312 w 342"/>
                  <a:gd name="T45" fmla="*/ 76 h 342"/>
                  <a:gd name="T46" fmla="*/ 328 w 342"/>
                  <a:gd name="T47" fmla="*/ 104 h 342"/>
                  <a:gd name="T48" fmla="*/ 338 w 342"/>
                  <a:gd name="T49" fmla="*/ 136 h 342"/>
                  <a:gd name="T50" fmla="*/ 342 w 342"/>
                  <a:gd name="T51" fmla="*/ 172 h 342"/>
                  <a:gd name="T52" fmla="*/ 340 w 342"/>
                  <a:gd name="T53" fmla="*/ 188 h 342"/>
                  <a:gd name="T54" fmla="*/ 334 w 342"/>
                  <a:gd name="T55" fmla="*/ 222 h 342"/>
                  <a:gd name="T56" fmla="*/ 320 w 342"/>
                  <a:gd name="T57" fmla="*/ 252 h 342"/>
                  <a:gd name="T58" fmla="*/ 302 w 342"/>
                  <a:gd name="T59" fmla="*/ 280 h 342"/>
                  <a:gd name="T60" fmla="*/ 280 w 342"/>
                  <a:gd name="T61" fmla="*/ 304 h 342"/>
                  <a:gd name="T62" fmla="*/ 252 w 342"/>
                  <a:gd name="T63" fmla="*/ 322 h 342"/>
                  <a:gd name="T64" fmla="*/ 222 w 342"/>
                  <a:gd name="T65" fmla="*/ 334 h 342"/>
                  <a:gd name="T66" fmla="*/ 188 w 342"/>
                  <a:gd name="T67" fmla="*/ 342 h 342"/>
                  <a:gd name="T68" fmla="*/ 170 w 342"/>
                  <a:gd name="T69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2" h="342">
                    <a:moveTo>
                      <a:pt x="170" y="342"/>
                    </a:moveTo>
                    <a:lnTo>
                      <a:pt x="170" y="342"/>
                    </a:lnTo>
                    <a:lnTo>
                      <a:pt x="152" y="342"/>
                    </a:lnTo>
                    <a:lnTo>
                      <a:pt x="136" y="338"/>
                    </a:lnTo>
                    <a:lnTo>
                      <a:pt x="120" y="334"/>
                    </a:lnTo>
                    <a:lnTo>
                      <a:pt x="104" y="328"/>
                    </a:lnTo>
                    <a:lnTo>
                      <a:pt x="88" y="322"/>
                    </a:lnTo>
                    <a:lnTo>
                      <a:pt x="74" y="312"/>
                    </a:lnTo>
                    <a:lnTo>
                      <a:pt x="62" y="304"/>
                    </a:lnTo>
                    <a:lnTo>
                      <a:pt x="50" y="292"/>
                    </a:lnTo>
                    <a:lnTo>
                      <a:pt x="38" y="280"/>
                    </a:lnTo>
                    <a:lnTo>
                      <a:pt x="28" y="266"/>
                    </a:lnTo>
                    <a:lnTo>
                      <a:pt x="20" y="252"/>
                    </a:lnTo>
                    <a:lnTo>
                      <a:pt x="12" y="238"/>
                    </a:lnTo>
                    <a:lnTo>
                      <a:pt x="8" y="222"/>
                    </a:lnTo>
                    <a:lnTo>
                      <a:pt x="2" y="206"/>
                    </a:lnTo>
                    <a:lnTo>
                      <a:pt x="0" y="188"/>
                    </a:lnTo>
                    <a:lnTo>
                      <a:pt x="0" y="172"/>
                    </a:lnTo>
                    <a:lnTo>
                      <a:pt x="0" y="172"/>
                    </a:lnTo>
                    <a:lnTo>
                      <a:pt x="0" y="154"/>
                    </a:lnTo>
                    <a:lnTo>
                      <a:pt x="2" y="136"/>
                    </a:lnTo>
                    <a:lnTo>
                      <a:pt x="8" y="120"/>
                    </a:lnTo>
                    <a:lnTo>
                      <a:pt x="12" y="104"/>
                    </a:lnTo>
                    <a:lnTo>
                      <a:pt x="20" y="90"/>
                    </a:lnTo>
                    <a:lnTo>
                      <a:pt x="28" y="76"/>
                    </a:lnTo>
                    <a:lnTo>
                      <a:pt x="38" y="62"/>
                    </a:lnTo>
                    <a:lnTo>
                      <a:pt x="50" y="50"/>
                    </a:lnTo>
                    <a:lnTo>
                      <a:pt x="62" y="40"/>
                    </a:lnTo>
                    <a:lnTo>
                      <a:pt x="74" y="30"/>
                    </a:lnTo>
                    <a:lnTo>
                      <a:pt x="88" y="20"/>
                    </a:lnTo>
                    <a:lnTo>
                      <a:pt x="104" y="14"/>
                    </a:lnTo>
                    <a:lnTo>
                      <a:pt x="120" y="8"/>
                    </a:lnTo>
                    <a:lnTo>
                      <a:pt x="136" y="4"/>
                    </a:lnTo>
                    <a:lnTo>
                      <a:pt x="154" y="0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88" y="0"/>
                    </a:lnTo>
                    <a:lnTo>
                      <a:pt x="206" y="4"/>
                    </a:lnTo>
                    <a:lnTo>
                      <a:pt x="222" y="8"/>
                    </a:lnTo>
                    <a:lnTo>
                      <a:pt x="238" y="14"/>
                    </a:lnTo>
                    <a:lnTo>
                      <a:pt x="252" y="20"/>
                    </a:lnTo>
                    <a:lnTo>
                      <a:pt x="266" y="30"/>
                    </a:lnTo>
                    <a:lnTo>
                      <a:pt x="280" y="40"/>
                    </a:lnTo>
                    <a:lnTo>
                      <a:pt x="292" y="50"/>
                    </a:lnTo>
                    <a:lnTo>
                      <a:pt x="302" y="62"/>
                    </a:lnTo>
                    <a:lnTo>
                      <a:pt x="312" y="76"/>
                    </a:lnTo>
                    <a:lnTo>
                      <a:pt x="320" y="90"/>
                    </a:lnTo>
                    <a:lnTo>
                      <a:pt x="328" y="104"/>
                    </a:lnTo>
                    <a:lnTo>
                      <a:pt x="334" y="120"/>
                    </a:lnTo>
                    <a:lnTo>
                      <a:pt x="338" y="136"/>
                    </a:lnTo>
                    <a:lnTo>
                      <a:pt x="340" y="154"/>
                    </a:lnTo>
                    <a:lnTo>
                      <a:pt x="342" y="172"/>
                    </a:lnTo>
                    <a:lnTo>
                      <a:pt x="342" y="172"/>
                    </a:lnTo>
                    <a:lnTo>
                      <a:pt x="340" y="188"/>
                    </a:lnTo>
                    <a:lnTo>
                      <a:pt x="338" y="206"/>
                    </a:lnTo>
                    <a:lnTo>
                      <a:pt x="334" y="222"/>
                    </a:lnTo>
                    <a:lnTo>
                      <a:pt x="328" y="238"/>
                    </a:lnTo>
                    <a:lnTo>
                      <a:pt x="320" y="252"/>
                    </a:lnTo>
                    <a:lnTo>
                      <a:pt x="312" y="266"/>
                    </a:lnTo>
                    <a:lnTo>
                      <a:pt x="302" y="280"/>
                    </a:lnTo>
                    <a:lnTo>
                      <a:pt x="292" y="292"/>
                    </a:lnTo>
                    <a:lnTo>
                      <a:pt x="280" y="304"/>
                    </a:lnTo>
                    <a:lnTo>
                      <a:pt x="266" y="312"/>
                    </a:lnTo>
                    <a:lnTo>
                      <a:pt x="252" y="322"/>
                    </a:lnTo>
                    <a:lnTo>
                      <a:pt x="236" y="328"/>
                    </a:lnTo>
                    <a:lnTo>
                      <a:pt x="222" y="334"/>
                    </a:lnTo>
                    <a:lnTo>
                      <a:pt x="204" y="338"/>
                    </a:lnTo>
                    <a:lnTo>
                      <a:pt x="188" y="342"/>
                    </a:lnTo>
                    <a:lnTo>
                      <a:pt x="170" y="342"/>
                    </a:lnTo>
                    <a:lnTo>
                      <a:pt x="170" y="3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E705BC5E-8DA8-0362-7ADB-D54FE4724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0" y="2200"/>
                <a:ext cx="628" cy="454"/>
              </a:xfrm>
              <a:custGeom>
                <a:avLst/>
                <a:gdLst>
                  <a:gd name="T0" fmla="*/ 314 w 628"/>
                  <a:gd name="T1" fmla="*/ 454 h 454"/>
                  <a:gd name="T2" fmla="*/ 200 w 628"/>
                  <a:gd name="T3" fmla="*/ 448 h 454"/>
                  <a:gd name="T4" fmla="*/ 132 w 628"/>
                  <a:gd name="T5" fmla="*/ 442 h 454"/>
                  <a:gd name="T6" fmla="*/ 64 w 628"/>
                  <a:gd name="T7" fmla="*/ 428 h 454"/>
                  <a:gd name="T8" fmla="*/ 42 w 628"/>
                  <a:gd name="T9" fmla="*/ 422 h 454"/>
                  <a:gd name="T10" fmla="*/ 22 w 628"/>
                  <a:gd name="T11" fmla="*/ 414 h 454"/>
                  <a:gd name="T12" fmla="*/ 8 w 628"/>
                  <a:gd name="T13" fmla="*/ 404 h 454"/>
                  <a:gd name="T14" fmla="*/ 2 w 628"/>
                  <a:gd name="T15" fmla="*/ 398 h 454"/>
                  <a:gd name="T16" fmla="*/ 0 w 628"/>
                  <a:gd name="T17" fmla="*/ 388 h 454"/>
                  <a:gd name="T18" fmla="*/ 4 w 628"/>
                  <a:gd name="T19" fmla="*/ 330 h 454"/>
                  <a:gd name="T20" fmla="*/ 14 w 628"/>
                  <a:gd name="T21" fmla="*/ 274 h 454"/>
                  <a:gd name="T22" fmla="*/ 32 w 628"/>
                  <a:gd name="T23" fmla="*/ 220 h 454"/>
                  <a:gd name="T24" fmla="*/ 58 w 628"/>
                  <a:gd name="T25" fmla="*/ 168 h 454"/>
                  <a:gd name="T26" fmla="*/ 68 w 628"/>
                  <a:gd name="T27" fmla="*/ 148 h 454"/>
                  <a:gd name="T28" fmla="*/ 94 w 628"/>
                  <a:gd name="T29" fmla="*/ 112 h 454"/>
                  <a:gd name="T30" fmla="*/ 124 w 628"/>
                  <a:gd name="T31" fmla="*/ 80 h 454"/>
                  <a:gd name="T32" fmla="*/ 158 w 628"/>
                  <a:gd name="T33" fmla="*/ 52 h 454"/>
                  <a:gd name="T34" fmla="*/ 176 w 628"/>
                  <a:gd name="T35" fmla="*/ 40 h 454"/>
                  <a:gd name="T36" fmla="*/ 212 w 628"/>
                  <a:gd name="T37" fmla="*/ 22 h 454"/>
                  <a:gd name="T38" fmla="*/ 248 w 628"/>
                  <a:gd name="T39" fmla="*/ 10 h 454"/>
                  <a:gd name="T40" fmla="*/ 286 w 628"/>
                  <a:gd name="T41" fmla="*/ 2 h 454"/>
                  <a:gd name="T42" fmla="*/ 324 w 628"/>
                  <a:gd name="T43" fmla="*/ 0 h 454"/>
                  <a:gd name="T44" fmla="*/ 344 w 628"/>
                  <a:gd name="T45" fmla="*/ 2 h 454"/>
                  <a:gd name="T46" fmla="*/ 384 w 628"/>
                  <a:gd name="T47" fmla="*/ 10 h 454"/>
                  <a:gd name="T48" fmla="*/ 420 w 628"/>
                  <a:gd name="T49" fmla="*/ 24 h 454"/>
                  <a:gd name="T50" fmla="*/ 456 w 628"/>
                  <a:gd name="T51" fmla="*/ 42 h 454"/>
                  <a:gd name="T52" fmla="*/ 472 w 628"/>
                  <a:gd name="T53" fmla="*/ 54 h 454"/>
                  <a:gd name="T54" fmla="*/ 506 w 628"/>
                  <a:gd name="T55" fmla="*/ 84 h 454"/>
                  <a:gd name="T56" fmla="*/ 536 w 628"/>
                  <a:gd name="T57" fmla="*/ 116 h 454"/>
                  <a:gd name="T58" fmla="*/ 562 w 628"/>
                  <a:gd name="T59" fmla="*/ 152 h 454"/>
                  <a:gd name="T60" fmla="*/ 582 w 628"/>
                  <a:gd name="T61" fmla="*/ 190 h 454"/>
                  <a:gd name="T62" fmla="*/ 610 w 628"/>
                  <a:gd name="T63" fmla="*/ 262 h 454"/>
                  <a:gd name="T64" fmla="*/ 624 w 628"/>
                  <a:gd name="T65" fmla="*/ 340 h 454"/>
                  <a:gd name="T66" fmla="*/ 628 w 628"/>
                  <a:gd name="T67" fmla="*/ 388 h 454"/>
                  <a:gd name="T68" fmla="*/ 628 w 628"/>
                  <a:gd name="T69" fmla="*/ 394 h 454"/>
                  <a:gd name="T70" fmla="*/ 620 w 628"/>
                  <a:gd name="T71" fmla="*/ 406 h 454"/>
                  <a:gd name="T72" fmla="*/ 606 w 628"/>
                  <a:gd name="T73" fmla="*/ 414 h 454"/>
                  <a:gd name="T74" fmla="*/ 590 w 628"/>
                  <a:gd name="T75" fmla="*/ 420 h 454"/>
                  <a:gd name="T76" fmla="*/ 550 w 628"/>
                  <a:gd name="T77" fmla="*/ 432 h 454"/>
                  <a:gd name="T78" fmla="*/ 508 w 628"/>
                  <a:gd name="T79" fmla="*/ 440 h 454"/>
                  <a:gd name="T80" fmla="*/ 412 w 628"/>
                  <a:gd name="T81" fmla="*/ 450 h 454"/>
                  <a:gd name="T82" fmla="*/ 314 w 628"/>
                  <a:gd name="T83" fmla="*/ 452 h 454"/>
                  <a:gd name="T84" fmla="*/ 314 w 628"/>
                  <a:gd name="T85" fmla="*/ 454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8" h="454">
                    <a:moveTo>
                      <a:pt x="314" y="454"/>
                    </a:moveTo>
                    <a:lnTo>
                      <a:pt x="314" y="454"/>
                    </a:lnTo>
                    <a:lnTo>
                      <a:pt x="200" y="448"/>
                    </a:lnTo>
                    <a:lnTo>
                      <a:pt x="200" y="448"/>
                    </a:lnTo>
                    <a:lnTo>
                      <a:pt x="166" y="446"/>
                    </a:lnTo>
                    <a:lnTo>
                      <a:pt x="132" y="442"/>
                    </a:lnTo>
                    <a:lnTo>
                      <a:pt x="98" y="436"/>
                    </a:lnTo>
                    <a:lnTo>
                      <a:pt x="64" y="428"/>
                    </a:lnTo>
                    <a:lnTo>
                      <a:pt x="64" y="428"/>
                    </a:lnTo>
                    <a:lnTo>
                      <a:pt x="42" y="422"/>
                    </a:lnTo>
                    <a:lnTo>
                      <a:pt x="22" y="414"/>
                    </a:lnTo>
                    <a:lnTo>
                      <a:pt x="22" y="414"/>
                    </a:lnTo>
                    <a:lnTo>
                      <a:pt x="14" y="410"/>
                    </a:lnTo>
                    <a:lnTo>
                      <a:pt x="8" y="404"/>
                    </a:lnTo>
                    <a:lnTo>
                      <a:pt x="8" y="404"/>
                    </a:lnTo>
                    <a:lnTo>
                      <a:pt x="2" y="398"/>
                    </a:lnTo>
                    <a:lnTo>
                      <a:pt x="0" y="388"/>
                    </a:lnTo>
                    <a:lnTo>
                      <a:pt x="0" y="388"/>
                    </a:lnTo>
                    <a:lnTo>
                      <a:pt x="2" y="360"/>
                    </a:lnTo>
                    <a:lnTo>
                      <a:pt x="4" y="330"/>
                    </a:lnTo>
                    <a:lnTo>
                      <a:pt x="8" y="302"/>
                    </a:lnTo>
                    <a:lnTo>
                      <a:pt x="14" y="274"/>
                    </a:lnTo>
                    <a:lnTo>
                      <a:pt x="22" y="246"/>
                    </a:lnTo>
                    <a:lnTo>
                      <a:pt x="32" y="220"/>
                    </a:lnTo>
                    <a:lnTo>
                      <a:pt x="44" y="194"/>
                    </a:lnTo>
                    <a:lnTo>
                      <a:pt x="58" y="168"/>
                    </a:lnTo>
                    <a:lnTo>
                      <a:pt x="58" y="168"/>
                    </a:lnTo>
                    <a:lnTo>
                      <a:pt x="68" y="148"/>
                    </a:lnTo>
                    <a:lnTo>
                      <a:pt x="80" y="130"/>
                    </a:lnTo>
                    <a:lnTo>
                      <a:pt x="94" y="112"/>
                    </a:lnTo>
                    <a:lnTo>
                      <a:pt x="108" y="96"/>
                    </a:lnTo>
                    <a:lnTo>
                      <a:pt x="124" y="80"/>
                    </a:lnTo>
                    <a:lnTo>
                      <a:pt x="140" y="66"/>
                    </a:lnTo>
                    <a:lnTo>
                      <a:pt x="158" y="52"/>
                    </a:lnTo>
                    <a:lnTo>
                      <a:pt x="176" y="40"/>
                    </a:lnTo>
                    <a:lnTo>
                      <a:pt x="176" y="40"/>
                    </a:lnTo>
                    <a:lnTo>
                      <a:pt x="194" y="30"/>
                    </a:lnTo>
                    <a:lnTo>
                      <a:pt x="212" y="22"/>
                    </a:lnTo>
                    <a:lnTo>
                      <a:pt x="230" y="14"/>
                    </a:lnTo>
                    <a:lnTo>
                      <a:pt x="248" y="10"/>
                    </a:lnTo>
                    <a:lnTo>
                      <a:pt x="266" y="4"/>
                    </a:lnTo>
                    <a:lnTo>
                      <a:pt x="286" y="2"/>
                    </a:lnTo>
                    <a:lnTo>
                      <a:pt x="304" y="0"/>
                    </a:lnTo>
                    <a:lnTo>
                      <a:pt x="324" y="0"/>
                    </a:lnTo>
                    <a:lnTo>
                      <a:pt x="324" y="0"/>
                    </a:lnTo>
                    <a:lnTo>
                      <a:pt x="344" y="2"/>
                    </a:lnTo>
                    <a:lnTo>
                      <a:pt x="364" y="6"/>
                    </a:lnTo>
                    <a:lnTo>
                      <a:pt x="384" y="10"/>
                    </a:lnTo>
                    <a:lnTo>
                      <a:pt x="402" y="16"/>
                    </a:lnTo>
                    <a:lnTo>
                      <a:pt x="420" y="24"/>
                    </a:lnTo>
                    <a:lnTo>
                      <a:pt x="438" y="32"/>
                    </a:lnTo>
                    <a:lnTo>
                      <a:pt x="456" y="42"/>
                    </a:lnTo>
                    <a:lnTo>
                      <a:pt x="472" y="54"/>
                    </a:lnTo>
                    <a:lnTo>
                      <a:pt x="472" y="54"/>
                    </a:lnTo>
                    <a:lnTo>
                      <a:pt x="490" y="68"/>
                    </a:lnTo>
                    <a:lnTo>
                      <a:pt x="506" y="84"/>
                    </a:lnTo>
                    <a:lnTo>
                      <a:pt x="522" y="98"/>
                    </a:lnTo>
                    <a:lnTo>
                      <a:pt x="536" y="116"/>
                    </a:lnTo>
                    <a:lnTo>
                      <a:pt x="550" y="134"/>
                    </a:lnTo>
                    <a:lnTo>
                      <a:pt x="562" y="152"/>
                    </a:lnTo>
                    <a:lnTo>
                      <a:pt x="582" y="190"/>
                    </a:lnTo>
                    <a:lnTo>
                      <a:pt x="582" y="190"/>
                    </a:lnTo>
                    <a:lnTo>
                      <a:pt x="598" y="226"/>
                    </a:lnTo>
                    <a:lnTo>
                      <a:pt x="610" y="262"/>
                    </a:lnTo>
                    <a:lnTo>
                      <a:pt x="620" y="300"/>
                    </a:lnTo>
                    <a:lnTo>
                      <a:pt x="624" y="340"/>
                    </a:lnTo>
                    <a:lnTo>
                      <a:pt x="624" y="340"/>
                    </a:lnTo>
                    <a:lnTo>
                      <a:pt x="628" y="388"/>
                    </a:lnTo>
                    <a:lnTo>
                      <a:pt x="628" y="388"/>
                    </a:lnTo>
                    <a:lnTo>
                      <a:pt x="628" y="394"/>
                    </a:lnTo>
                    <a:lnTo>
                      <a:pt x="626" y="398"/>
                    </a:lnTo>
                    <a:lnTo>
                      <a:pt x="620" y="406"/>
                    </a:lnTo>
                    <a:lnTo>
                      <a:pt x="620" y="406"/>
                    </a:lnTo>
                    <a:lnTo>
                      <a:pt x="606" y="414"/>
                    </a:lnTo>
                    <a:lnTo>
                      <a:pt x="590" y="420"/>
                    </a:lnTo>
                    <a:lnTo>
                      <a:pt x="590" y="420"/>
                    </a:lnTo>
                    <a:lnTo>
                      <a:pt x="570" y="428"/>
                    </a:lnTo>
                    <a:lnTo>
                      <a:pt x="550" y="432"/>
                    </a:lnTo>
                    <a:lnTo>
                      <a:pt x="508" y="440"/>
                    </a:lnTo>
                    <a:lnTo>
                      <a:pt x="508" y="440"/>
                    </a:lnTo>
                    <a:lnTo>
                      <a:pt x="460" y="446"/>
                    </a:lnTo>
                    <a:lnTo>
                      <a:pt x="412" y="450"/>
                    </a:lnTo>
                    <a:lnTo>
                      <a:pt x="362" y="452"/>
                    </a:lnTo>
                    <a:lnTo>
                      <a:pt x="314" y="452"/>
                    </a:lnTo>
                    <a:lnTo>
                      <a:pt x="314" y="452"/>
                    </a:lnTo>
                    <a:lnTo>
                      <a:pt x="314" y="454"/>
                    </a:lnTo>
                    <a:lnTo>
                      <a:pt x="314" y="4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E1B21EB7-7AF5-1157-7051-25F83A94E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1844"/>
                <a:ext cx="342" cy="342"/>
              </a:xfrm>
              <a:custGeom>
                <a:avLst/>
                <a:gdLst>
                  <a:gd name="T0" fmla="*/ 172 w 342"/>
                  <a:gd name="T1" fmla="*/ 342 h 342"/>
                  <a:gd name="T2" fmla="*/ 138 w 342"/>
                  <a:gd name="T3" fmla="*/ 338 h 342"/>
                  <a:gd name="T4" fmla="*/ 106 w 342"/>
                  <a:gd name="T5" fmla="*/ 328 h 342"/>
                  <a:gd name="T6" fmla="*/ 76 w 342"/>
                  <a:gd name="T7" fmla="*/ 312 h 342"/>
                  <a:gd name="T8" fmla="*/ 52 w 342"/>
                  <a:gd name="T9" fmla="*/ 292 h 342"/>
                  <a:gd name="T10" fmla="*/ 30 w 342"/>
                  <a:gd name="T11" fmla="*/ 266 h 342"/>
                  <a:gd name="T12" fmla="*/ 14 w 342"/>
                  <a:gd name="T13" fmla="*/ 236 h 342"/>
                  <a:gd name="T14" fmla="*/ 4 w 342"/>
                  <a:gd name="T15" fmla="*/ 204 h 342"/>
                  <a:gd name="T16" fmla="*/ 0 w 342"/>
                  <a:gd name="T17" fmla="*/ 170 h 342"/>
                  <a:gd name="T18" fmla="*/ 2 w 342"/>
                  <a:gd name="T19" fmla="*/ 152 h 342"/>
                  <a:gd name="T20" fmla="*/ 8 w 342"/>
                  <a:gd name="T21" fmla="*/ 120 h 342"/>
                  <a:gd name="T22" fmla="*/ 22 w 342"/>
                  <a:gd name="T23" fmla="*/ 88 h 342"/>
                  <a:gd name="T24" fmla="*/ 40 w 342"/>
                  <a:gd name="T25" fmla="*/ 62 h 342"/>
                  <a:gd name="T26" fmla="*/ 64 w 342"/>
                  <a:gd name="T27" fmla="*/ 38 h 342"/>
                  <a:gd name="T28" fmla="*/ 90 w 342"/>
                  <a:gd name="T29" fmla="*/ 20 h 342"/>
                  <a:gd name="T30" fmla="*/ 122 w 342"/>
                  <a:gd name="T31" fmla="*/ 6 h 342"/>
                  <a:gd name="T32" fmla="*/ 154 w 342"/>
                  <a:gd name="T33" fmla="*/ 0 h 342"/>
                  <a:gd name="T34" fmla="*/ 172 w 342"/>
                  <a:gd name="T35" fmla="*/ 0 h 342"/>
                  <a:gd name="T36" fmla="*/ 206 w 342"/>
                  <a:gd name="T37" fmla="*/ 2 h 342"/>
                  <a:gd name="T38" fmla="*/ 238 w 342"/>
                  <a:gd name="T39" fmla="*/ 12 h 342"/>
                  <a:gd name="T40" fmla="*/ 268 w 342"/>
                  <a:gd name="T41" fmla="*/ 28 h 342"/>
                  <a:gd name="T42" fmla="*/ 292 w 342"/>
                  <a:gd name="T43" fmla="*/ 50 h 342"/>
                  <a:gd name="T44" fmla="*/ 314 w 342"/>
                  <a:gd name="T45" fmla="*/ 74 h 342"/>
                  <a:gd name="T46" fmla="*/ 330 w 342"/>
                  <a:gd name="T47" fmla="*/ 104 h 342"/>
                  <a:gd name="T48" fmla="*/ 340 w 342"/>
                  <a:gd name="T49" fmla="*/ 136 h 342"/>
                  <a:gd name="T50" fmla="*/ 342 w 342"/>
                  <a:gd name="T51" fmla="*/ 170 h 342"/>
                  <a:gd name="T52" fmla="*/ 342 w 342"/>
                  <a:gd name="T53" fmla="*/ 188 h 342"/>
                  <a:gd name="T54" fmla="*/ 336 w 342"/>
                  <a:gd name="T55" fmla="*/ 222 h 342"/>
                  <a:gd name="T56" fmla="*/ 322 w 342"/>
                  <a:gd name="T57" fmla="*/ 252 h 342"/>
                  <a:gd name="T58" fmla="*/ 304 w 342"/>
                  <a:gd name="T59" fmla="*/ 280 h 342"/>
                  <a:gd name="T60" fmla="*/ 280 w 342"/>
                  <a:gd name="T61" fmla="*/ 302 h 342"/>
                  <a:gd name="T62" fmla="*/ 254 w 342"/>
                  <a:gd name="T63" fmla="*/ 320 h 342"/>
                  <a:gd name="T64" fmla="*/ 222 w 342"/>
                  <a:gd name="T65" fmla="*/ 334 h 342"/>
                  <a:gd name="T66" fmla="*/ 190 w 342"/>
                  <a:gd name="T67" fmla="*/ 340 h 342"/>
                  <a:gd name="T68" fmla="*/ 172 w 342"/>
                  <a:gd name="T69" fmla="*/ 342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42" h="342">
                    <a:moveTo>
                      <a:pt x="172" y="342"/>
                    </a:moveTo>
                    <a:lnTo>
                      <a:pt x="172" y="342"/>
                    </a:lnTo>
                    <a:lnTo>
                      <a:pt x="154" y="340"/>
                    </a:lnTo>
                    <a:lnTo>
                      <a:pt x="138" y="338"/>
                    </a:lnTo>
                    <a:lnTo>
                      <a:pt x="122" y="334"/>
                    </a:lnTo>
                    <a:lnTo>
                      <a:pt x="106" y="328"/>
                    </a:lnTo>
                    <a:lnTo>
                      <a:pt x="90" y="320"/>
                    </a:lnTo>
                    <a:lnTo>
                      <a:pt x="76" y="312"/>
                    </a:lnTo>
                    <a:lnTo>
                      <a:pt x="64" y="302"/>
                    </a:lnTo>
                    <a:lnTo>
                      <a:pt x="52" y="292"/>
                    </a:lnTo>
                    <a:lnTo>
                      <a:pt x="40" y="280"/>
                    </a:lnTo>
                    <a:lnTo>
                      <a:pt x="30" y="266"/>
                    </a:lnTo>
                    <a:lnTo>
                      <a:pt x="22" y="252"/>
                    </a:lnTo>
                    <a:lnTo>
                      <a:pt x="14" y="236"/>
                    </a:lnTo>
                    <a:lnTo>
                      <a:pt x="8" y="222"/>
                    </a:lnTo>
                    <a:lnTo>
                      <a:pt x="4" y="204"/>
                    </a:lnTo>
                    <a:lnTo>
                      <a:pt x="2" y="188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2" y="152"/>
                    </a:lnTo>
                    <a:lnTo>
                      <a:pt x="4" y="136"/>
                    </a:lnTo>
                    <a:lnTo>
                      <a:pt x="8" y="120"/>
                    </a:lnTo>
                    <a:lnTo>
                      <a:pt x="14" y="104"/>
                    </a:lnTo>
                    <a:lnTo>
                      <a:pt x="22" y="88"/>
                    </a:lnTo>
                    <a:lnTo>
                      <a:pt x="30" y="74"/>
                    </a:lnTo>
                    <a:lnTo>
                      <a:pt x="40" y="62"/>
                    </a:lnTo>
                    <a:lnTo>
                      <a:pt x="52" y="50"/>
                    </a:lnTo>
                    <a:lnTo>
                      <a:pt x="64" y="38"/>
                    </a:lnTo>
                    <a:lnTo>
                      <a:pt x="76" y="28"/>
                    </a:lnTo>
                    <a:lnTo>
                      <a:pt x="90" y="20"/>
                    </a:lnTo>
                    <a:lnTo>
                      <a:pt x="106" y="12"/>
                    </a:lnTo>
                    <a:lnTo>
                      <a:pt x="122" y="6"/>
                    </a:lnTo>
                    <a:lnTo>
                      <a:pt x="138" y="2"/>
                    </a:lnTo>
                    <a:lnTo>
                      <a:pt x="154" y="0"/>
                    </a:lnTo>
                    <a:lnTo>
                      <a:pt x="172" y="0"/>
                    </a:lnTo>
                    <a:lnTo>
                      <a:pt x="172" y="0"/>
                    </a:lnTo>
                    <a:lnTo>
                      <a:pt x="190" y="0"/>
                    </a:lnTo>
                    <a:lnTo>
                      <a:pt x="206" y="2"/>
                    </a:lnTo>
                    <a:lnTo>
                      <a:pt x="224" y="8"/>
                    </a:lnTo>
                    <a:lnTo>
                      <a:pt x="238" y="12"/>
                    </a:lnTo>
                    <a:lnTo>
                      <a:pt x="254" y="20"/>
                    </a:lnTo>
                    <a:lnTo>
                      <a:pt x="268" y="28"/>
                    </a:lnTo>
                    <a:lnTo>
                      <a:pt x="280" y="38"/>
                    </a:lnTo>
                    <a:lnTo>
                      <a:pt x="292" y="50"/>
                    </a:lnTo>
                    <a:lnTo>
                      <a:pt x="304" y="62"/>
                    </a:lnTo>
                    <a:lnTo>
                      <a:pt x="314" y="74"/>
                    </a:lnTo>
                    <a:lnTo>
                      <a:pt x="322" y="88"/>
                    </a:lnTo>
                    <a:lnTo>
                      <a:pt x="330" y="104"/>
                    </a:lnTo>
                    <a:lnTo>
                      <a:pt x="336" y="120"/>
                    </a:lnTo>
                    <a:lnTo>
                      <a:pt x="340" y="136"/>
                    </a:lnTo>
                    <a:lnTo>
                      <a:pt x="342" y="154"/>
                    </a:lnTo>
                    <a:lnTo>
                      <a:pt x="342" y="170"/>
                    </a:lnTo>
                    <a:lnTo>
                      <a:pt x="342" y="170"/>
                    </a:lnTo>
                    <a:lnTo>
                      <a:pt x="342" y="188"/>
                    </a:lnTo>
                    <a:lnTo>
                      <a:pt x="340" y="204"/>
                    </a:lnTo>
                    <a:lnTo>
                      <a:pt x="336" y="222"/>
                    </a:lnTo>
                    <a:lnTo>
                      <a:pt x="330" y="236"/>
                    </a:lnTo>
                    <a:lnTo>
                      <a:pt x="322" y="252"/>
                    </a:lnTo>
                    <a:lnTo>
                      <a:pt x="314" y="266"/>
                    </a:lnTo>
                    <a:lnTo>
                      <a:pt x="304" y="280"/>
                    </a:lnTo>
                    <a:lnTo>
                      <a:pt x="292" y="292"/>
                    </a:lnTo>
                    <a:lnTo>
                      <a:pt x="280" y="302"/>
                    </a:lnTo>
                    <a:lnTo>
                      <a:pt x="268" y="312"/>
                    </a:lnTo>
                    <a:lnTo>
                      <a:pt x="254" y="320"/>
                    </a:lnTo>
                    <a:lnTo>
                      <a:pt x="238" y="328"/>
                    </a:lnTo>
                    <a:lnTo>
                      <a:pt x="222" y="334"/>
                    </a:lnTo>
                    <a:lnTo>
                      <a:pt x="206" y="338"/>
                    </a:lnTo>
                    <a:lnTo>
                      <a:pt x="190" y="340"/>
                    </a:lnTo>
                    <a:lnTo>
                      <a:pt x="172" y="342"/>
                    </a:lnTo>
                    <a:lnTo>
                      <a:pt x="172" y="3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1521917E-ABBE-28AE-AD69-3321AA18F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4" y="2024"/>
                <a:ext cx="576" cy="452"/>
              </a:xfrm>
              <a:custGeom>
                <a:avLst/>
                <a:gdLst>
                  <a:gd name="T0" fmla="*/ 574 w 576"/>
                  <a:gd name="T1" fmla="*/ 338 h 452"/>
                  <a:gd name="T2" fmla="*/ 558 w 576"/>
                  <a:gd name="T3" fmla="*/ 262 h 452"/>
                  <a:gd name="T4" fmla="*/ 532 w 576"/>
                  <a:gd name="T5" fmla="*/ 190 h 452"/>
                  <a:gd name="T6" fmla="*/ 510 w 576"/>
                  <a:gd name="T7" fmla="*/ 150 h 452"/>
                  <a:gd name="T8" fmla="*/ 484 w 576"/>
                  <a:gd name="T9" fmla="*/ 114 h 452"/>
                  <a:gd name="T10" fmla="*/ 454 w 576"/>
                  <a:gd name="T11" fmla="*/ 82 h 452"/>
                  <a:gd name="T12" fmla="*/ 420 w 576"/>
                  <a:gd name="T13" fmla="*/ 54 h 452"/>
                  <a:gd name="T14" fmla="*/ 404 w 576"/>
                  <a:gd name="T15" fmla="*/ 42 h 452"/>
                  <a:gd name="T16" fmla="*/ 370 w 576"/>
                  <a:gd name="T17" fmla="*/ 22 h 452"/>
                  <a:gd name="T18" fmla="*/ 332 w 576"/>
                  <a:gd name="T19" fmla="*/ 10 h 452"/>
                  <a:gd name="T20" fmla="*/ 294 w 576"/>
                  <a:gd name="T21" fmla="*/ 2 h 452"/>
                  <a:gd name="T22" fmla="*/ 272 w 576"/>
                  <a:gd name="T23" fmla="*/ 0 h 452"/>
                  <a:gd name="T24" fmla="*/ 234 w 576"/>
                  <a:gd name="T25" fmla="*/ 0 h 452"/>
                  <a:gd name="T26" fmla="*/ 196 w 576"/>
                  <a:gd name="T27" fmla="*/ 8 h 452"/>
                  <a:gd name="T28" fmla="*/ 160 w 576"/>
                  <a:gd name="T29" fmla="*/ 20 h 452"/>
                  <a:gd name="T30" fmla="*/ 124 w 576"/>
                  <a:gd name="T31" fmla="*/ 38 h 452"/>
                  <a:gd name="T32" fmla="*/ 106 w 576"/>
                  <a:gd name="T33" fmla="*/ 52 h 452"/>
                  <a:gd name="T34" fmla="*/ 72 w 576"/>
                  <a:gd name="T35" fmla="*/ 80 h 452"/>
                  <a:gd name="T36" fmla="*/ 42 w 576"/>
                  <a:gd name="T37" fmla="*/ 112 h 452"/>
                  <a:gd name="T38" fmla="*/ 16 w 576"/>
                  <a:gd name="T39" fmla="*/ 146 h 452"/>
                  <a:gd name="T40" fmla="*/ 6 w 576"/>
                  <a:gd name="T41" fmla="*/ 166 h 452"/>
                  <a:gd name="T42" fmla="*/ 0 w 576"/>
                  <a:gd name="T43" fmla="*/ 178 h 452"/>
                  <a:gd name="T44" fmla="*/ 34 w 576"/>
                  <a:gd name="T45" fmla="*/ 194 h 452"/>
                  <a:gd name="T46" fmla="*/ 66 w 576"/>
                  <a:gd name="T47" fmla="*/ 214 h 452"/>
                  <a:gd name="T48" fmla="*/ 84 w 576"/>
                  <a:gd name="T49" fmla="*/ 228 h 452"/>
                  <a:gd name="T50" fmla="*/ 116 w 576"/>
                  <a:gd name="T51" fmla="*/ 260 h 452"/>
                  <a:gd name="T52" fmla="*/ 144 w 576"/>
                  <a:gd name="T53" fmla="*/ 294 h 452"/>
                  <a:gd name="T54" fmla="*/ 178 w 576"/>
                  <a:gd name="T55" fmla="*/ 350 h 452"/>
                  <a:gd name="T56" fmla="*/ 188 w 576"/>
                  <a:gd name="T57" fmla="*/ 376 h 452"/>
                  <a:gd name="T58" fmla="*/ 206 w 576"/>
                  <a:gd name="T59" fmla="*/ 424 h 452"/>
                  <a:gd name="T60" fmla="*/ 212 w 576"/>
                  <a:gd name="T61" fmla="*/ 450 h 452"/>
                  <a:gd name="T62" fmla="*/ 262 w 576"/>
                  <a:gd name="T63" fmla="*/ 452 h 452"/>
                  <a:gd name="T64" fmla="*/ 262 w 576"/>
                  <a:gd name="T65" fmla="*/ 452 h 452"/>
                  <a:gd name="T66" fmla="*/ 360 w 576"/>
                  <a:gd name="T67" fmla="*/ 448 h 452"/>
                  <a:gd name="T68" fmla="*/ 456 w 576"/>
                  <a:gd name="T69" fmla="*/ 438 h 452"/>
                  <a:gd name="T70" fmla="*/ 498 w 576"/>
                  <a:gd name="T71" fmla="*/ 432 h 452"/>
                  <a:gd name="T72" fmla="*/ 538 w 576"/>
                  <a:gd name="T73" fmla="*/ 420 h 452"/>
                  <a:gd name="T74" fmla="*/ 554 w 576"/>
                  <a:gd name="T75" fmla="*/ 414 h 452"/>
                  <a:gd name="T76" fmla="*/ 568 w 576"/>
                  <a:gd name="T77" fmla="*/ 404 h 452"/>
                  <a:gd name="T78" fmla="*/ 576 w 576"/>
                  <a:gd name="T79" fmla="*/ 392 h 452"/>
                  <a:gd name="T80" fmla="*/ 576 w 576"/>
                  <a:gd name="T81" fmla="*/ 386 h 452"/>
                  <a:gd name="T82" fmla="*/ 574 w 576"/>
                  <a:gd name="T83" fmla="*/ 338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6" h="452">
                    <a:moveTo>
                      <a:pt x="574" y="338"/>
                    </a:moveTo>
                    <a:lnTo>
                      <a:pt x="574" y="338"/>
                    </a:lnTo>
                    <a:lnTo>
                      <a:pt x="568" y="300"/>
                    </a:lnTo>
                    <a:lnTo>
                      <a:pt x="558" y="262"/>
                    </a:lnTo>
                    <a:lnTo>
                      <a:pt x="546" y="224"/>
                    </a:lnTo>
                    <a:lnTo>
                      <a:pt x="532" y="190"/>
                    </a:lnTo>
                    <a:lnTo>
                      <a:pt x="532" y="190"/>
                    </a:lnTo>
                    <a:lnTo>
                      <a:pt x="510" y="150"/>
                    </a:lnTo>
                    <a:lnTo>
                      <a:pt x="498" y="132"/>
                    </a:lnTo>
                    <a:lnTo>
                      <a:pt x="484" y="114"/>
                    </a:lnTo>
                    <a:lnTo>
                      <a:pt x="470" y="98"/>
                    </a:lnTo>
                    <a:lnTo>
                      <a:pt x="454" y="82"/>
                    </a:lnTo>
                    <a:lnTo>
                      <a:pt x="438" y="66"/>
                    </a:lnTo>
                    <a:lnTo>
                      <a:pt x="420" y="54"/>
                    </a:lnTo>
                    <a:lnTo>
                      <a:pt x="420" y="54"/>
                    </a:lnTo>
                    <a:lnTo>
                      <a:pt x="404" y="42"/>
                    </a:lnTo>
                    <a:lnTo>
                      <a:pt x="386" y="32"/>
                    </a:lnTo>
                    <a:lnTo>
                      <a:pt x="370" y="22"/>
                    </a:lnTo>
                    <a:lnTo>
                      <a:pt x="352" y="16"/>
                    </a:lnTo>
                    <a:lnTo>
                      <a:pt x="332" y="10"/>
                    </a:lnTo>
                    <a:lnTo>
                      <a:pt x="314" y="4"/>
                    </a:lnTo>
                    <a:lnTo>
                      <a:pt x="294" y="2"/>
                    </a:lnTo>
                    <a:lnTo>
                      <a:pt x="272" y="0"/>
                    </a:lnTo>
                    <a:lnTo>
                      <a:pt x="272" y="0"/>
                    </a:lnTo>
                    <a:lnTo>
                      <a:pt x="254" y="0"/>
                    </a:lnTo>
                    <a:lnTo>
                      <a:pt x="234" y="0"/>
                    </a:lnTo>
                    <a:lnTo>
                      <a:pt x="214" y="4"/>
                    </a:lnTo>
                    <a:lnTo>
                      <a:pt x="196" y="8"/>
                    </a:lnTo>
                    <a:lnTo>
                      <a:pt x="178" y="14"/>
                    </a:lnTo>
                    <a:lnTo>
                      <a:pt x="160" y="20"/>
                    </a:lnTo>
                    <a:lnTo>
                      <a:pt x="142" y="30"/>
                    </a:lnTo>
                    <a:lnTo>
                      <a:pt x="124" y="38"/>
                    </a:lnTo>
                    <a:lnTo>
                      <a:pt x="124" y="38"/>
                    </a:lnTo>
                    <a:lnTo>
                      <a:pt x="106" y="52"/>
                    </a:lnTo>
                    <a:lnTo>
                      <a:pt x="88" y="64"/>
                    </a:lnTo>
                    <a:lnTo>
                      <a:pt x="72" y="80"/>
                    </a:lnTo>
                    <a:lnTo>
                      <a:pt x="56" y="94"/>
                    </a:lnTo>
                    <a:lnTo>
                      <a:pt x="42" y="112"/>
                    </a:lnTo>
                    <a:lnTo>
                      <a:pt x="30" y="128"/>
                    </a:lnTo>
                    <a:lnTo>
                      <a:pt x="16" y="146"/>
                    </a:lnTo>
                    <a:lnTo>
                      <a:pt x="6" y="166"/>
                    </a:lnTo>
                    <a:lnTo>
                      <a:pt x="6" y="166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16" y="186"/>
                    </a:lnTo>
                    <a:lnTo>
                      <a:pt x="34" y="194"/>
                    </a:lnTo>
                    <a:lnTo>
                      <a:pt x="50" y="204"/>
                    </a:lnTo>
                    <a:lnTo>
                      <a:pt x="66" y="214"/>
                    </a:lnTo>
                    <a:lnTo>
                      <a:pt x="66" y="214"/>
                    </a:lnTo>
                    <a:lnTo>
                      <a:pt x="84" y="228"/>
                    </a:lnTo>
                    <a:lnTo>
                      <a:pt x="102" y="244"/>
                    </a:lnTo>
                    <a:lnTo>
                      <a:pt x="116" y="260"/>
                    </a:lnTo>
                    <a:lnTo>
                      <a:pt x="130" y="276"/>
                    </a:lnTo>
                    <a:lnTo>
                      <a:pt x="144" y="294"/>
                    </a:lnTo>
                    <a:lnTo>
                      <a:pt x="156" y="312"/>
                    </a:lnTo>
                    <a:lnTo>
                      <a:pt x="178" y="350"/>
                    </a:lnTo>
                    <a:lnTo>
                      <a:pt x="178" y="350"/>
                    </a:lnTo>
                    <a:lnTo>
                      <a:pt x="188" y="376"/>
                    </a:lnTo>
                    <a:lnTo>
                      <a:pt x="198" y="400"/>
                    </a:lnTo>
                    <a:lnTo>
                      <a:pt x="206" y="424"/>
                    </a:lnTo>
                    <a:lnTo>
                      <a:pt x="212" y="450"/>
                    </a:lnTo>
                    <a:lnTo>
                      <a:pt x="212" y="450"/>
                    </a:lnTo>
                    <a:lnTo>
                      <a:pt x="262" y="452"/>
                    </a:lnTo>
                    <a:lnTo>
                      <a:pt x="262" y="452"/>
                    </a:lnTo>
                    <a:lnTo>
                      <a:pt x="262" y="452"/>
                    </a:lnTo>
                    <a:lnTo>
                      <a:pt x="262" y="452"/>
                    </a:lnTo>
                    <a:lnTo>
                      <a:pt x="310" y="450"/>
                    </a:lnTo>
                    <a:lnTo>
                      <a:pt x="360" y="448"/>
                    </a:lnTo>
                    <a:lnTo>
                      <a:pt x="408" y="444"/>
                    </a:lnTo>
                    <a:lnTo>
                      <a:pt x="456" y="438"/>
                    </a:lnTo>
                    <a:lnTo>
                      <a:pt x="456" y="438"/>
                    </a:lnTo>
                    <a:lnTo>
                      <a:pt x="498" y="432"/>
                    </a:lnTo>
                    <a:lnTo>
                      <a:pt x="518" y="426"/>
                    </a:lnTo>
                    <a:lnTo>
                      <a:pt x="538" y="420"/>
                    </a:lnTo>
                    <a:lnTo>
                      <a:pt x="538" y="420"/>
                    </a:lnTo>
                    <a:lnTo>
                      <a:pt x="554" y="414"/>
                    </a:lnTo>
                    <a:lnTo>
                      <a:pt x="568" y="404"/>
                    </a:lnTo>
                    <a:lnTo>
                      <a:pt x="568" y="404"/>
                    </a:lnTo>
                    <a:lnTo>
                      <a:pt x="574" y="396"/>
                    </a:lnTo>
                    <a:lnTo>
                      <a:pt x="576" y="392"/>
                    </a:lnTo>
                    <a:lnTo>
                      <a:pt x="576" y="386"/>
                    </a:lnTo>
                    <a:lnTo>
                      <a:pt x="576" y="386"/>
                    </a:lnTo>
                    <a:lnTo>
                      <a:pt x="574" y="338"/>
                    </a:lnTo>
                    <a:lnTo>
                      <a:pt x="574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901B894-9E10-CC4F-1980-DA51634A4F00}"/>
              </a:ext>
            </a:extLst>
          </p:cNvPr>
          <p:cNvSpPr/>
          <p:nvPr/>
        </p:nvSpPr>
        <p:spPr>
          <a:xfrm>
            <a:off x="826487" y="2222308"/>
            <a:ext cx="12378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Proof of </a:t>
            </a:r>
          </a:p>
          <a:p>
            <a:pPr algn="ctr"/>
            <a:r>
              <a:rPr lang="en-US" sz="2000" b="1" cap="none" spc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E7A5EF-A6AB-0FD4-D570-B618F9FE44F2}"/>
              </a:ext>
            </a:extLst>
          </p:cNvPr>
          <p:cNvSpPr/>
          <p:nvPr/>
        </p:nvSpPr>
        <p:spPr>
          <a:xfrm>
            <a:off x="4832862" y="2222308"/>
            <a:ext cx="232993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Create application specific UI for consumers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8B10DA-CC32-4499-FEBF-A87219BA0402}"/>
              </a:ext>
            </a:extLst>
          </p:cNvPr>
          <p:cNvSpPr/>
          <p:nvPr/>
        </p:nvSpPr>
        <p:spPr>
          <a:xfrm>
            <a:off x="7161013" y="2222308"/>
            <a:ext cx="222208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Reduction of Additional Risk, Compliance </a:t>
            </a:r>
            <a:r>
              <a:rPr lang="en-US" sz="2000" b="1" dirty="0">
                <a:ln/>
                <a:solidFill>
                  <a:schemeClr val="tx2">
                    <a:lumMod val="90000"/>
                    <a:lumOff val="10000"/>
                  </a:schemeClr>
                </a:solidFill>
              </a:rPr>
              <a:t>related issues</a:t>
            </a:r>
            <a:endParaRPr lang="en-US" sz="2000" b="1" cap="none" spc="0" dirty="0">
              <a:ln/>
              <a:solidFill>
                <a:schemeClr val="tx2">
                  <a:lumMod val="90000"/>
                  <a:lumOff val="10000"/>
                </a:schemeClr>
              </a:solidFill>
              <a:effectLst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87F558-253D-78BA-82FB-CDA70472FB63}"/>
              </a:ext>
            </a:extLst>
          </p:cNvPr>
          <p:cNvSpPr/>
          <p:nvPr/>
        </p:nvSpPr>
        <p:spPr>
          <a:xfrm>
            <a:off x="9539232" y="2222308"/>
            <a:ext cx="250579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dirty="0">
                <a:ln/>
                <a:solidFill>
                  <a:schemeClr val="tx2">
                    <a:lumMod val="90000"/>
                    <a:lumOff val="10000"/>
                  </a:schemeClr>
                </a:solidFill>
              </a:rPr>
              <a:t>Recommendations for Operational Excellence</a:t>
            </a:r>
            <a:endParaRPr lang="en-US" sz="2000" b="1" cap="none" spc="0" dirty="0">
              <a:ln/>
              <a:solidFill>
                <a:schemeClr val="tx2">
                  <a:lumMod val="90000"/>
                  <a:lumOff val="10000"/>
                </a:schemeClr>
              </a:solidFill>
              <a:effectLst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068BAE-71EF-EC97-E0F6-B7396CD20F7A}"/>
              </a:ext>
            </a:extLst>
          </p:cNvPr>
          <p:cNvSpPr txBox="1"/>
          <p:nvPr/>
        </p:nvSpPr>
        <p:spPr>
          <a:xfrm>
            <a:off x="309504" y="3983200"/>
            <a:ext cx="2259333" cy="236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</a:rPr>
              <a:t>This POC focuses on </a:t>
            </a:r>
            <a:r>
              <a:rPr lang="en-US" dirty="0">
                <a:solidFill>
                  <a:schemeClr val="accent2"/>
                </a:solidFill>
              </a:rPr>
              <a:t>Enterprise Data Protection &amp; Access Control*</a:t>
            </a:r>
            <a:r>
              <a:rPr lang="en-US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using </a:t>
            </a:r>
            <a:r>
              <a:rPr lang="en-US" dirty="0" err="1">
                <a:solidFill>
                  <a:schemeClr val="tx2"/>
                </a:solidFill>
              </a:rPr>
              <a:t>Github</a:t>
            </a:r>
            <a:r>
              <a:rPr lang="en-US" dirty="0">
                <a:solidFill>
                  <a:schemeClr val="tx2"/>
                </a:solidFill>
              </a:rPr>
              <a:t> copilot to generate code for the fine-grained role-based access control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55E22A5-C693-DE18-C9C0-D736982BF2FE}"/>
              </a:ext>
            </a:extLst>
          </p:cNvPr>
          <p:cNvSpPr txBox="1"/>
          <p:nvPr/>
        </p:nvSpPr>
        <p:spPr>
          <a:xfrm>
            <a:off x="4922993" y="4038600"/>
            <a:ext cx="214967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</a:rPr>
              <a:t>Creating</a:t>
            </a:r>
            <a:r>
              <a:rPr lang="en-US" dirty="0">
                <a:solidFill>
                  <a:schemeClr val="accent2"/>
                </a:solidFill>
              </a:rPr>
              <a:t> user friendly Okta driven UI for our Customers </a:t>
            </a:r>
            <a:r>
              <a:rPr lang="en-US" dirty="0">
                <a:solidFill>
                  <a:schemeClr val="tx2"/>
                </a:solidFill>
              </a:rPr>
              <a:t>where users can create the access by their own and do the needful.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F35047-060C-3AF5-7BA0-4524F14514E1}"/>
              </a:ext>
            </a:extLst>
          </p:cNvPr>
          <p:cNvSpPr txBox="1"/>
          <p:nvPr/>
        </p:nvSpPr>
        <p:spPr>
          <a:xfrm>
            <a:off x="7142387" y="4038600"/>
            <a:ext cx="2259334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accent2"/>
                </a:solidFill>
              </a:rPr>
              <a:t>Expand this use case to other AWS resources </a:t>
            </a:r>
            <a:r>
              <a:rPr lang="en-US" dirty="0">
                <a:solidFill>
                  <a:schemeClr val="tx2"/>
                </a:solidFill>
              </a:rPr>
              <a:t>to have better control which will reduce risk and compliance related issues.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39273F3-C38E-83DA-EDB3-CF6DCE6C245E}"/>
              </a:ext>
            </a:extLst>
          </p:cNvPr>
          <p:cNvSpPr txBox="1"/>
          <p:nvPr/>
        </p:nvSpPr>
        <p:spPr>
          <a:xfrm>
            <a:off x="9662460" y="4038600"/>
            <a:ext cx="22593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accent2"/>
                </a:solidFill>
              </a:rPr>
              <a:t>Provide recommendations </a:t>
            </a:r>
            <a:r>
              <a:rPr lang="en-US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to realize operational efficiencies and meet compliance requirements.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2DA034D-D721-9DDB-925E-2A1E1D1C7B72}"/>
              </a:ext>
            </a:extLst>
          </p:cNvPr>
          <p:cNvSpPr/>
          <p:nvPr/>
        </p:nvSpPr>
        <p:spPr>
          <a:xfrm>
            <a:off x="2837836" y="2222308"/>
            <a:ext cx="189372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Transformers </a:t>
            </a:r>
          </a:p>
          <a:p>
            <a:pPr algn="ctr"/>
            <a:r>
              <a:rPr lang="en-US" sz="2000" b="1" cap="none" spc="0" dirty="0">
                <a:ln/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MVP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824134-ADDD-CEF2-3DD1-02ADC3B8B288}"/>
              </a:ext>
            </a:extLst>
          </p:cNvPr>
          <p:cNvSpPr txBox="1"/>
          <p:nvPr/>
        </p:nvSpPr>
        <p:spPr>
          <a:xfrm>
            <a:off x="2655030" y="3991784"/>
            <a:ext cx="2259333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</a:pPr>
            <a:r>
              <a:rPr lang="en-US" dirty="0">
                <a:solidFill>
                  <a:schemeClr val="tx2"/>
                </a:solidFill>
              </a:rPr>
              <a:t>Production Implementation.  </a:t>
            </a:r>
            <a:r>
              <a:rPr lang="en-US" dirty="0">
                <a:solidFill>
                  <a:schemeClr val="accent2"/>
                </a:solidFill>
              </a:rPr>
              <a:t>Using </a:t>
            </a:r>
            <a:r>
              <a:rPr lang="en-US" dirty="0" err="1">
                <a:solidFill>
                  <a:schemeClr val="accent2"/>
                </a:solidFill>
              </a:rPr>
              <a:t>Github</a:t>
            </a:r>
            <a:r>
              <a:rPr lang="en-US" dirty="0">
                <a:solidFill>
                  <a:schemeClr val="accent2"/>
                </a:solidFill>
              </a:rPr>
              <a:t> copilot generated code and customize as per customer needs</a:t>
            </a:r>
            <a:r>
              <a:rPr lang="en-US" dirty="0">
                <a:solidFill>
                  <a:schemeClr val="tx2"/>
                </a:solidFill>
              </a:rPr>
              <a:t> and deploy using CI/CD pipeline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3491794-47EE-EA21-0832-FBD31EC3F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55" b="91892" l="8607" r="90164">
                        <a14:foregroundMark x1="40984" y1="8108" x2="58197" y2="9009"/>
                        <a14:foregroundMark x1="47541" y1="5405" x2="47541" y2="6306"/>
                        <a14:foregroundMark x1="35246" y1="91892" x2="63934" y2="88288"/>
                        <a14:foregroundMark x1="87705" y1="56757" x2="86885" y2="39640"/>
                        <a14:foregroundMark x1="90164" y1="51351" x2="90164" y2="576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583" y="776639"/>
            <a:ext cx="1356229" cy="1233946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1EDC8B2C-5AD8-C277-F491-D8D75DE5852A}"/>
              </a:ext>
            </a:extLst>
          </p:cNvPr>
          <p:cNvGrpSpPr/>
          <p:nvPr/>
        </p:nvGrpSpPr>
        <p:grpSpPr>
          <a:xfrm>
            <a:off x="213556" y="685800"/>
            <a:ext cx="1821796" cy="1323439"/>
            <a:chOff x="274096" y="914400"/>
            <a:chExt cx="1731354" cy="123394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ED47C89-D7A2-E6F7-1DA5-07BE200FF894}"/>
                </a:ext>
              </a:extLst>
            </p:cNvPr>
            <p:cNvGrpSpPr/>
            <p:nvPr/>
          </p:nvGrpSpPr>
          <p:grpSpPr>
            <a:xfrm>
              <a:off x="274096" y="914400"/>
              <a:ext cx="1731354" cy="1233946"/>
              <a:chOff x="4489" y="961424"/>
              <a:chExt cx="2175293" cy="1550343"/>
            </a:xfrm>
            <a:solidFill>
              <a:schemeClr val="tx2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647A17F-DA00-33DF-609C-05460AABC520}"/>
                  </a:ext>
                </a:extLst>
              </p:cNvPr>
              <p:cNvSpPr/>
              <p:nvPr/>
            </p:nvSpPr>
            <p:spPr>
              <a:xfrm>
                <a:off x="822036" y="1154021"/>
                <a:ext cx="1357746" cy="135774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ts val="1200"/>
                  </a:spcBef>
                </a:pPr>
                <a:endParaRPr lang="en-US" err="1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6446156-428E-4173-CAC2-21C7DC19F364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489" y="961424"/>
                <a:ext cx="1986" cy="2042"/>
                <a:chOff x="2847" y="1139"/>
                <a:chExt cx="1986" cy="2042"/>
              </a:xfrm>
              <a:grpFill/>
            </p:grpSpPr>
            <p:sp>
              <p:nvSpPr>
                <p:cNvPr id="25" name="Line 11">
                  <a:extLst>
                    <a:ext uri="{FF2B5EF4-FFF2-40B4-BE49-F238E27FC236}">
                      <a16:creationId xmlns:a16="http://schemas.microsoft.com/office/drawing/2014/main" id="{F0A552D6-79C5-2FF1-3B53-0CF66BAA03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7" y="2915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6" name="Line 12">
                  <a:extLst>
                    <a:ext uri="{FF2B5EF4-FFF2-40B4-BE49-F238E27FC236}">
                      <a16:creationId xmlns:a16="http://schemas.microsoft.com/office/drawing/2014/main" id="{E6BA0D8C-A57F-8EBE-D7EC-F827A024E2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7" y="2915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906DCB5A-3A03-A5F9-DE05-2EFCFA407EF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55" y="1139"/>
                  <a:ext cx="1378" cy="1780"/>
                </a:xfrm>
                <a:custGeom>
                  <a:avLst/>
                  <a:gdLst>
                    <a:gd name="T0" fmla="*/ 1248 w 1378"/>
                    <a:gd name="T1" fmla="*/ 484 h 1780"/>
                    <a:gd name="T2" fmla="*/ 1248 w 1378"/>
                    <a:gd name="T3" fmla="*/ 426 h 1780"/>
                    <a:gd name="T4" fmla="*/ 1240 w 1378"/>
                    <a:gd name="T5" fmla="*/ 402 h 1780"/>
                    <a:gd name="T6" fmla="*/ 856 w 1378"/>
                    <a:gd name="T7" fmla="*/ 14 h 1780"/>
                    <a:gd name="T8" fmla="*/ 834 w 1378"/>
                    <a:gd name="T9" fmla="*/ 2 h 1780"/>
                    <a:gd name="T10" fmla="*/ 768 w 1378"/>
                    <a:gd name="T11" fmla="*/ 0 h 1780"/>
                    <a:gd name="T12" fmla="*/ 34 w 1378"/>
                    <a:gd name="T13" fmla="*/ 2 h 1780"/>
                    <a:gd name="T14" fmla="*/ 12 w 1378"/>
                    <a:gd name="T15" fmla="*/ 12 h 1780"/>
                    <a:gd name="T16" fmla="*/ 0 w 1378"/>
                    <a:gd name="T17" fmla="*/ 34 h 1780"/>
                    <a:gd name="T18" fmla="*/ 0 w 1378"/>
                    <a:gd name="T19" fmla="*/ 1738 h 1780"/>
                    <a:gd name="T20" fmla="*/ 8 w 1378"/>
                    <a:gd name="T21" fmla="*/ 1762 h 1780"/>
                    <a:gd name="T22" fmla="*/ 26 w 1378"/>
                    <a:gd name="T23" fmla="*/ 1778 h 1780"/>
                    <a:gd name="T24" fmla="*/ 1206 w 1378"/>
                    <a:gd name="T25" fmla="*/ 1780 h 1780"/>
                    <a:gd name="T26" fmla="*/ 1222 w 1378"/>
                    <a:gd name="T27" fmla="*/ 1778 h 1780"/>
                    <a:gd name="T28" fmla="*/ 1240 w 1378"/>
                    <a:gd name="T29" fmla="*/ 1762 h 1780"/>
                    <a:gd name="T30" fmla="*/ 1248 w 1378"/>
                    <a:gd name="T31" fmla="*/ 1738 h 1780"/>
                    <a:gd name="T32" fmla="*/ 1378 w 1378"/>
                    <a:gd name="T33" fmla="*/ 648 h 1780"/>
                    <a:gd name="T34" fmla="*/ 848 w 1378"/>
                    <a:gd name="T35" fmla="*/ 402 h 1780"/>
                    <a:gd name="T36" fmla="*/ 1168 w 1378"/>
                    <a:gd name="T37" fmla="*/ 1656 h 1780"/>
                    <a:gd name="T38" fmla="*/ 1160 w 1378"/>
                    <a:gd name="T39" fmla="*/ 1680 h 1780"/>
                    <a:gd name="T40" fmla="*/ 1142 w 1378"/>
                    <a:gd name="T41" fmla="*/ 1696 h 1780"/>
                    <a:gd name="T42" fmla="*/ 124 w 1378"/>
                    <a:gd name="T43" fmla="*/ 1700 h 1780"/>
                    <a:gd name="T44" fmla="*/ 106 w 1378"/>
                    <a:gd name="T45" fmla="*/ 1696 h 1780"/>
                    <a:gd name="T46" fmla="*/ 88 w 1378"/>
                    <a:gd name="T47" fmla="*/ 1680 h 1780"/>
                    <a:gd name="T48" fmla="*/ 80 w 1378"/>
                    <a:gd name="T49" fmla="*/ 1656 h 1780"/>
                    <a:gd name="T50" fmla="*/ 82 w 1378"/>
                    <a:gd name="T51" fmla="*/ 116 h 1780"/>
                    <a:gd name="T52" fmla="*/ 94 w 1378"/>
                    <a:gd name="T53" fmla="*/ 94 h 1780"/>
                    <a:gd name="T54" fmla="*/ 114 w 1378"/>
                    <a:gd name="T55" fmla="*/ 82 h 1780"/>
                    <a:gd name="T56" fmla="*/ 726 w 1378"/>
                    <a:gd name="T57" fmla="*/ 82 h 1780"/>
                    <a:gd name="T58" fmla="*/ 750 w 1378"/>
                    <a:gd name="T59" fmla="*/ 88 h 1780"/>
                    <a:gd name="T60" fmla="*/ 766 w 1378"/>
                    <a:gd name="T61" fmla="*/ 108 h 1780"/>
                    <a:gd name="T62" fmla="*/ 768 w 1378"/>
                    <a:gd name="T63" fmla="*/ 442 h 1780"/>
                    <a:gd name="T64" fmla="*/ 772 w 1378"/>
                    <a:gd name="T65" fmla="*/ 458 h 1780"/>
                    <a:gd name="T66" fmla="*/ 788 w 1378"/>
                    <a:gd name="T67" fmla="*/ 478 h 1780"/>
                    <a:gd name="T68" fmla="*/ 812 w 1378"/>
                    <a:gd name="T69" fmla="*/ 484 h 1780"/>
                    <a:gd name="T70" fmla="*/ 1134 w 1378"/>
                    <a:gd name="T71" fmla="*/ 486 h 1780"/>
                    <a:gd name="T72" fmla="*/ 1154 w 1378"/>
                    <a:gd name="T73" fmla="*/ 498 h 1780"/>
                    <a:gd name="T74" fmla="*/ 1166 w 1378"/>
                    <a:gd name="T75" fmla="*/ 518 h 1780"/>
                    <a:gd name="T76" fmla="*/ 240 w 1378"/>
                    <a:gd name="T77" fmla="*/ 648 h 1780"/>
                    <a:gd name="T78" fmla="*/ 1168 w 1378"/>
                    <a:gd name="T79" fmla="*/ 1656 h 1780"/>
                    <a:gd name="T80" fmla="*/ 940 w 1378"/>
                    <a:gd name="T81" fmla="*/ 994 h 1780"/>
                    <a:gd name="T82" fmla="*/ 940 w 1378"/>
                    <a:gd name="T83" fmla="*/ 1258 h 1780"/>
                    <a:gd name="T84" fmla="*/ 668 w 1378"/>
                    <a:gd name="T85" fmla="*/ 1258 h 1780"/>
                    <a:gd name="T86" fmla="*/ 668 w 1378"/>
                    <a:gd name="T87" fmla="*/ 728 h 1780"/>
                    <a:gd name="T88" fmla="*/ 668 w 1378"/>
                    <a:gd name="T89" fmla="*/ 908 h 1780"/>
                    <a:gd name="T90" fmla="*/ 582 w 1378"/>
                    <a:gd name="T91" fmla="*/ 994 h 1780"/>
                    <a:gd name="T92" fmla="*/ 582 w 1378"/>
                    <a:gd name="T93" fmla="*/ 1258 h 1780"/>
                    <a:gd name="T94" fmla="*/ 324 w 1378"/>
                    <a:gd name="T95" fmla="*/ 1258 h 1780"/>
                    <a:gd name="T96" fmla="*/ 324 w 1378"/>
                    <a:gd name="T97" fmla="*/ 728 h 1780"/>
                    <a:gd name="T98" fmla="*/ 324 w 1378"/>
                    <a:gd name="T99" fmla="*/ 908 h 1780"/>
                    <a:gd name="T100" fmla="*/ 1026 w 1378"/>
                    <a:gd name="T101" fmla="*/ 1258 h 1780"/>
                    <a:gd name="T102" fmla="*/ 1292 w 1378"/>
                    <a:gd name="T103" fmla="*/ 1172 h 1780"/>
                    <a:gd name="T104" fmla="*/ 1292 w 1378"/>
                    <a:gd name="T105" fmla="*/ 994 h 1780"/>
                    <a:gd name="T106" fmla="*/ 1026 w 1378"/>
                    <a:gd name="T107" fmla="*/ 908 h 1780"/>
                    <a:gd name="T108" fmla="*/ 1292 w 1378"/>
                    <a:gd name="T109" fmla="*/ 908 h 1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378" h="1780">
                      <a:moveTo>
                        <a:pt x="1378" y="648"/>
                      </a:moveTo>
                      <a:lnTo>
                        <a:pt x="1248" y="648"/>
                      </a:lnTo>
                      <a:lnTo>
                        <a:pt x="1248" y="484"/>
                      </a:lnTo>
                      <a:lnTo>
                        <a:pt x="1248" y="484"/>
                      </a:lnTo>
                      <a:lnTo>
                        <a:pt x="1248" y="426"/>
                      </a:lnTo>
                      <a:lnTo>
                        <a:pt x="1248" y="426"/>
                      </a:lnTo>
                      <a:lnTo>
                        <a:pt x="1248" y="416"/>
                      </a:lnTo>
                      <a:lnTo>
                        <a:pt x="1244" y="408"/>
                      </a:lnTo>
                      <a:lnTo>
                        <a:pt x="1240" y="402"/>
                      </a:lnTo>
                      <a:lnTo>
                        <a:pt x="1236" y="394"/>
                      </a:lnTo>
                      <a:lnTo>
                        <a:pt x="856" y="14"/>
                      </a:lnTo>
                      <a:lnTo>
                        <a:pt x="856" y="14"/>
                      </a:lnTo>
                      <a:lnTo>
                        <a:pt x="850" y="8"/>
                      </a:lnTo>
                      <a:lnTo>
                        <a:pt x="842" y="4"/>
                      </a:lnTo>
                      <a:lnTo>
                        <a:pt x="834" y="2"/>
                      </a:lnTo>
                      <a:lnTo>
                        <a:pt x="826" y="0"/>
                      </a:lnTo>
                      <a:lnTo>
                        <a:pt x="782" y="0"/>
                      </a:lnTo>
                      <a:lnTo>
                        <a:pt x="768" y="0"/>
                      </a:lnTo>
                      <a:lnTo>
                        <a:pt x="42" y="0"/>
                      </a:lnTo>
                      <a:lnTo>
                        <a:pt x="42" y="0"/>
                      </a:lnTo>
                      <a:lnTo>
                        <a:pt x="34" y="2"/>
                      </a:lnTo>
                      <a:lnTo>
                        <a:pt x="26" y="4"/>
                      </a:lnTo>
                      <a:lnTo>
                        <a:pt x="18" y="8"/>
                      </a:lnTo>
                      <a:lnTo>
                        <a:pt x="12" y="12"/>
                      </a:lnTo>
                      <a:lnTo>
                        <a:pt x="8" y="20"/>
                      </a:lnTo>
                      <a:lnTo>
                        <a:pt x="4" y="26"/>
                      </a:lnTo>
                      <a:lnTo>
                        <a:pt x="0" y="34"/>
                      </a:lnTo>
                      <a:lnTo>
                        <a:pt x="0" y="44"/>
                      </a:lnTo>
                      <a:lnTo>
                        <a:pt x="0" y="1738"/>
                      </a:lnTo>
                      <a:lnTo>
                        <a:pt x="0" y="1738"/>
                      </a:lnTo>
                      <a:lnTo>
                        <a:pt x="0" y="1746"/>
                      </a:lnTo>
                      <a:lnTo>
                        <a:pt x="4" y="1754"/>
                      </a:lnTo>
                      <a:lnTo>
                        <a:pt x="8" y="1762"/>
                      </a:lnTo>
                      <a:lnTo>
                        <a:pt x="12" y="1768"/>
                      </a:lnTo>
                      <a:lnTo>
                        <a:pt x="18" y="1774"/>
                      </a:lnTo>
                      <a:lnTo>
                        <a:pt x="26" y="1778"/>
                      </a:lnTo>
                      <a:lnTo>
                        <a:pt x="34" y="1780"/>
                      </a:lnTo>
                      <a:lnTo>
                        <a:pt x="42" y="1780"/>
                      </a:lnTo>
                      <a:lnTo>
                        <a:pt x="1206" y="1780"/>
                      </a:lnTo>
                      <a:lnTo>
                        <a:pt x="1206" y="1780"/>
                      </a:lnTo>
                      <a:lnTo>
                        <a:pt x="1214" y="1780"/>
                      </a:lnTo>
                      <a:lnTo>
                        <a:pt x="1222" y="1778"/>
                      </a:lnTo>
                      <a:lnTo>
                        <a:pt x="1230" y="1774"/>
                      </a:lnTo>
                      <a:lnTo>
                        <a:pt x="1236" y="1768"/>
                      </a:lnTo>
                      <a:lnTo>
                        <a:pt x="1240" y="1762"/>
                      </a:lnTo>
                      <a:lnTo>
                        <a:pt x="1244" y="1754"/>
                      </a:lnTo>
                      <a:lnTo>
                        <a:pt x="1248" y="1746"/>
                      </a:lnTo>
                      <a:lnTo>
                        <a:pt x="1248" y="1738"/>
                      </a:lnTo>
                      <a:lnTo>
                        <a:pt x="1248" y="1528"/>
                      </a:lnTo>
                      <a:lnTo>
                        <a:pt x="1378" y="1528"/>
                      </a:lnTo>
                      <a:lnTo>
                        <a:pt x="1378" y="648"/>
                      </a:lnTo>
                      <a:close/>
                      <a:moveTo>
                        <a:pt x="848" y="134"/>
                      </a:moveTo>
                      <a:lnTo>
                        <a:pt x="1116" y="402"/>
                      </a:lnTo>
                      <a:lnTo>
                        <a:pt x="848" y="402"/>
                      </a:lnTo>
                      <a:lnTo>
                        <a:pt x="848" y="134"/>
                      </a:lnTo>
                      <a:close/>
                      <a:moveTo>
                        <a:pt x="1168" y="1656"/>
                      </a:moveTo>
                      <a:lnTo>
                        <a:pt x="1168" y="1656"/>
                      </a:lnTo>
                      <a:lnTo>
                        <a:pt x="1166" y="1666"/>
                      </a:lnTo>
                      <a:lnTo>
                        <a:pt x="1164" y="1674"/>
                      </a:lnTo>
                      <a:lnTo>
                        <a:pt x="1160" y="1680"/>
                      </a:lnTo>
                      <a:lnTo>
                        <a:pt x="1154" y="1688"/>
                      </a:lnTo>
                      <a:lnTo>
                        <a:pt x="1148" y="1692"/>
                      </a:lnTo>
                      <a:lnTo>
                        <a:pt x="1142" y="1696"/>
                      </a:lnTo>
                      <a:lnTo>
                        <a:pt x="1134" y="1698"/>
                      </a:lnTo>
                      <a:lnTo>
                        <a:pt x="1124" y="1700"/>
                      </a:lnTo>
                      <a:lnTo>
                        <a:pt x="124" y="1700"/>
                      </a:lnTo>
                      <a:lnTo>
                        <a:pt x="124" y="1700"/>
                      </a:lnTo>
                      <a:lnTo>
                        <a:pt x="114" y="1698"/>
                      </a:lnTo>
                      <a:lnTo>
                        <a:pt x="106" y="1696"/>
                      </a:lnTo>
                      <a:lnTo>
                        <a:pt x="100" y="1692"/>
                      </a:lnTo>
                      <a:lnTo>
                        <a:pt x="94" y="1688"/>
                      </a:lnTo>
                      <a:lnTo>
                        <a:pt x="88" y="1680"/>
                      </a:lnTo>
                      <a:lnTo>
                        <a:pt x="84" y="1674"/>
                      </a:lnTo>
                      <a:lnTo>
                        <a:pt x="82" y="1666"/>
                      </a:lnTo>
                      <a:lnTo>
                        <a:pt x="80" y="1656"/>
                      </a:lnTo>
                      <a:lnTo>
                        <a:pt x="80" y="124"/>
                      </a:lnTo>
                      <a:lnTo>
                        <a:pt x="80" y="124"/>
                      </a:lnTo>
                      <a:lnTo>
                        <a:pt x="82" y="116"/>
                      </a:lnTo>
                      <a:lnTo>
                        <a:pt x="84" y="108"/>
                      </a:lnTo>
                      <a:lnTo>
                        <a:pt x="88" y="100"/>
                      </a:lnTo>
                      <a:lnTo>
                        <a:pt x="94" y="94"/>
                      </a:lnTo>
                      <a:lnTo>
                        <a:pt x="100" y="88"/>
                      </a:lnTo>
                      <a:lnTo>
                        <a:pt x="106" y="84"/>
                      </a:lnTo>
                      <a:lnTo>
                        <a:pt x="114" y="82"/>
                      </a:lnTo>
                      <a:lnTo>
                        <a:pt x="124" y="82"/>
                      </a:lnTo>
                      <a:lnTo>
                        <a:pt x="726" y="82"/>
                      </a:lnTo>
                      <a:lnTo>
                        <a:pt x="726" y="82"/>
                      </a:lnTo>
                      <a:lnTo>
                        <a:pt x="734" y="82"/>
                      </a:lnTo>
                      <a:lnTo>
                        <a:pt x="742" y="84"/>
                      </a:lnTo>
                      <a:lnTo>
                        <a:pt x="750" y="88"/>
                      </a:lnTo>
                      <a:lnTo>
                        <a:pt x="756" y="94"/>
                      </a:lnTo>
                      <a:lnTo>
                        <a:pt x="762" y="100"/>
                      </a:lnTo>
                      <a:lnTo>
                        <a:pt x="766" y="108"/>
                      </a:lnTo>
                      <a:lnTo>
                        <a:pt x="768" y="116"/>
                      </a:lnTo>
                      <a:lnTo>
                        <a:pt x="768" y="124"/>
                      </a:lnTo>
                      <a:lnTo>
                        <a:pt x="768" y="442"/>
                      </a:lnTo>
                      <a:lnTo>
                        <a:pt x="768" y="442"/>
                      </a:lnTo>
                      <a:lnTo>
                        <a:pt x="770" y="450"/>
                      </a:lnTo>
                      <a:lnTo>
                        <a:pt x="772" y="458"/>
                      </a:lnTo>
                      <a:lnTo>
                        <a:pt x="776" y="466"/>
                      </a:lnTo>
                      <a:lnTo>
                        <a:pt x="782" y="472"/>
                      </a:lnTo>
                      <a:lnTo>
                        <a:pt x="788" y="478"/>
                      </a:lnTo>
                      <a:lnTo>
                        <a:pt x="796" y="482"/>
                      </a:lnTo>
                      <a:lnTo>
                        <a:pt x="804" y="484"/>
                      </a:lnTo>
                      <a:lnTo>
                        <a:pt x="812" y="484"/>
                      </a:lnTo>
                      <a:lnTo>
                        <a:pt x="1124" y="484"/>
                      </a:lnTo>
                      <a:lnTo>
                        <a:pt x="1124" y="484"/>
                      </a:lnTo>
                      <a:lnTo>
                        <a:pt x="1134" y="486"/>
                      </a:lnTo>
                      <a:lnTo>
                        <a:pt x="1142" y="488"/>
                      </a:lnTo>
                      <a:lnTo>
                        <a:pt x="1148" y="492"/>
                      </a:lnTo>
                      <a:lnTo>
                        <a:pt x="1154" y="498"/>
                      </a:lnTo>
                      <a:lnTo>
                        <a:pt x="1160" y="504"/>
                      </a:lnTo>
                      <a:lnTo>
                        <a:pt x="1164" y="510"/>
                      </a:lnTo>
                      <a:lnTo>
                        <a:pt x="1166" y="518"/>
                      </a:lnTo>
                      <a:lnTo>
                        <a:pt x="1168" y="528"/>
                      </a:lnTo>
                      <a:lnTo>
                        <a:pt x="1168" y="648"/>
                      </a:lnTo>
                      <a:lnTo>
                        <a:pt x="240" y="648"/>
                      </a:lnTo>
                      <a:lnTo>
                        <a:pt x="240" y="1528"/>
                      </a:lnTo>
                      <a:lnTo>
                        <a:pt x="1168" y="1528"/>
                      </a:lnTo>
                      <a:lnTo>
                        <a:pt x="1168" y="1656"/>
                      </a:lnTo>
                      <a:close/>
                      <a:moveTo>
                        <a:pt x="668" y="1172"/>
                      </a:moveTo>
                      <a:lnTo>
                        <a:pt x="668" y="994"/>
                      </a:lnTo>
                      <a:lnTo>
                        <a:pt x="940" y="994"/>
                      </a:lnTo>
                      <a:lnTo>
                        <a:pt x="940" y="1172"/>
                      </a:lnTo>
                      <a:lnTo>
                        <a:pt x="668" y="1172"/>
                      </a:lnTo>
                      <a:close/>
                      <a:moveTo>
                        <a:pt x="940" y="1258"/>
                      </a:moveTo>
                      <a:lnTo>
                        <a:pt x="940" y="1446"/>
                      </a:lnTo>
                      <a:lnTo>
                        <a:pt x="668" y="1446"/>
                      </a:lnTo>
                      <a:lnTo>
                        <a:pt x="668" y="1258"/>
                      </a:lnTo>
                      <a:lnTo>
                        <a:pt x="940" y="1258"/>
                      </a:lnTo>
                      <a:close/>
                      <a:moveTo>
                        <a:pt x="668" y="908"/>
                      </a:moveTo>
                      <a:lnTo>
                        <a:pt x="668" y="728"/>
                      </a:lnTo>
                      <a:lnTo>
                        <a:pt x="940" y="728"/>
                      </a:lnTo>
                      <a:lnTo>
                        <a:pt x="940" y="908"/>
                      </a:lnTo>
                      <a:lnTo>
                        <a:pt x="668" y="908"/>
                      </a:lnTo>
                      <a:close/>
                      <a:moveTo>
                        <a:pt x="324" y="1172"/>
                      </a:moveTo>
                      <a:lnTo>
                        <a:pt x="324" y="994"/>
                      </a:lnTo>
                      <a:lnTo>
                        <a:pt x="582" y="994"/>
                      </a:lnTo>
                      <a:lnTo>
                        <a:pt x="582" y="1172"/>
                      </a:lnTo>
                      <a:lnTo>
                        <a:pt x="324" y="1172"/>
                      </a:lnTo>
                      <a:close/>
                      <a:moveTo>
                        <a:pt x="582" y="1258"/>
                      </a:moveTo>
                      <a:lnTo>
                        <a:pt x="582" y="1446"/>
                      </a:lnTo>
                      <a:lnTo>
                        <a:pt x="324" y="1446"/>
                      </a:lnTo>
                      <a:lnTo>
                        <a:pt x="324" y="1258"/>
                      </a:lnTo>
                      <a:lnTo>
                        <a:pt x="582" y="1258"/>
                      </a:lnTo>
                      <a:close/>
                      <a:moveTo>
                        <a:pt x="324" y="908"/>
                      </a:moveTo>
                      <a:lnTo>
                        <a:pt x="324" y="728"/>
                      </a:lnTo>
                      <a:lnTo>
                        <a:pt x="582" y="728"/>
                      </a:lnTo>
                      <a:lnTo>
                        <a:pt x="582" y="908"/>
                      </a:lnTo>
                      <a:lnTo>
                        <a:pt x="324" y="908"/>
                      </a:lnTo>
                      <a:close/>
                      <a:moveTo>
                        <a:pt x="1292" y="1446"/>
                      </a:moveTo>
                      <a:lnTo>
                        <a:pt x="1026" y="1446"/>
                      </a:lnTo>
                      <a:lnTo>
                        <a:pt x="1026" y="1258"/>
                      </a:lnTo>
                      <a:lnTo>
                        <a:pt x="1292" y="1258"/>
                      </a:lnTo>
                      <a:lnTo>
                        <a:pt x="1292" y="1446"/>
                      </a:lnTo>
                      <a:close/>
                      <a:moveTo>
                        <a:pt x="1292" y="1172"/>
                      </a:moveTo>
                      <a:lnTo>
                        <a:pt x="1026" y="1172"/>
                      </a:lnTo>
                      <a:lnTo>
                        <a:pt x="1026" y="994"/>
                      </a:lnTo>
                      <a:lnTo>
                        <a:pt x="1292" y="994"/>
                      </a:lnTo>
                      <a:lnTo>
                        <a:pt x="1292" y="1172"/>
                      </a:lnTo>
                      <a:close/>
                      <a:moveTo>
                        <a:pt x="1292" y="908"/>
                      </a:moveTo>
                      <a:lnTo>
                        <a:pt x="1026" y="908"/>
                      </a:lnTo>
                      <a:lnTo>
                        <a:pt x="1026" y="728"/>
                      </a:lnTo>
                      <a:lnTo>
                        <a:pt x="1292" y="728"/>
                      </a:lnTo>
                      <a:lnTo>
                        <a:pt x="1292" y="9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C53FB43F-82D2-002C-B242-8CC99916C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1" y="2139"/>
                  <a:ext cx="322" cy="136"/>
                </a:xfrm>
                <a:custGeom>
                  <a:avLst/>
                  <a:gdLst>
                    <a:gd name="T0" fmla="*/ 322 w 322"/>
                    <a:gd name="T1" fmla="*/ 0 h 136"/>
                    <a:gd name="T2" fmla="*/ 52 w 322"/>
                    <a:gd name="T3" fmla="*/ 0 h 136"/>
                    <a:gd name="T4" fmla="*/ 52 w 322"/>
                    <a:gd name="T5" fmla="*/ 0 h 136"/>
                    <a:gd name="T6" fmla="*/ 42 w 322"/>
                    <a:gd name="T7" fmla="*/ 0 h 136"/>
                    <a:gd name="T8" fmla="*/ 32 w 322"/>
                    <a:gd name="T9" fmla="*/ 4 h 136"/>
                    <a:gd name="T10" fmla="*/ 24 w 322"/>
                    <a:gd name="T11" fmla="*/ 8 h 136"/>
                    <a:gd name="T12" fmla="*/ 16 w 322"/>
                    <a:gd name="T13" fmla="*/ 14 h 136"/>
                    <a:gd name="T14" fmla="*/ 10 w 322"/>
                    <a:gd name="T15" fmla="*/ 22 h 136"/>
                    <a:gd name="T16" fmla="*/ 6 w 322"/>
                    <a:gd name="T17" fmla="*/ 32 h 136"/>
                    <a:gd name="T18" fmla="*/ 2 w 322"/>
                    <a:gd name="T19" fmla="*/ 40 h 136"/>
                    <a:gd name="T20" fmla="*/ 0 w 322"/>
                    <a:gd name="T21" fmla="*/ 52 h 136"/>
                    <a:gd name="T22" fmla="*/ 0 w 322"/>
                    <a:gd name="T23" fmla="*/ 84 h 136"/>
                    <a:gd name="T24" fmla="*/ 0 w 322"/>
                    <a:gd name="T25" fmla="*/ 84 h 136"/>
                    <a:gd name="T26" fmla="*/ 2 w 322"/>
                    <a:gd name="T27" fmla="*/ 94 h 136"/>
                    <a:gd name="T28" fmla="*/ 6 w 322"/>
                    <a:gd name="T29" fmla="*/ 104 h 136"/>
                    <a:gd name="T30" fmla="*/ 10 w 322"/>
                    <a:gd name="T31" fmla="*/ 112 h 136"/>
                    <a:gd name="T32" fmla="*/ 16 w 322"/>
                    <a:gd name="T33" fmla="*/ 120 h 136"/>
                    <a:gd name="T34" fmla="*/ 24 w 322"/>
                    <a:gd name="T35" fmla="*/ 126 h 136"/>
                    <a:gd name="T36" fmla="*/ 32 w 322"/>
                    <a:gd name="T37" fmla="*/ 132 h 136"/>
                    <a:gd name="T38" fmla="*/ 42 w 322"/>
                    <a:gd name="T39" fmla="*/ 134 h 136"/>
                    <a:gd name="T40" fmla="*/ 52 w 322"/>
                    <a:gd name="T41" fmla="*/ 136 h 136"/>
                    <a:gd name="T42" fmla="*/ 322 w 322"/>
                    <a:gd name="T43" fmla="*/ 136 h 136"/>
                    <a:gd name="T44" fmla="*/ 322 w 322"/>
                    <a:gd name="T45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22" h="136">
                      <a:moveTo>
                        <a:pt x="322" y="0"/>
                      </a:move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2" y="0"/>
                      </a:lnTo>
                      <a:lnTo>
                        <a:pt x="32" y="4"/>
                      </a:lnTo>
                      <a:lnTo>
                        <a:pt x="24" y="8"/>
                      </a:lnTo>
                      <a:lnTo>
                        <a:pt x="16" y="14"/>
                      </a:lnTo>
                      <a:lnTo>
                        <a:pt x="10" y="22"/>
                      </a:lnTo>
                      <a:lnTo>
                        <a:pt x="6" y="32"/>
                      </a:lnTo>
                      <a:lnTo>
                        <a:pt x="2" y="40"/>
                      </a:lnTo>
                      <a:lnTo>
                        <a:pt x="0" y="5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94"/>
                      </a:lnTo>
                      <a:lnTo>
                        <a:pt x="6" y="104"/>
                      </a:lnTo>
                      <a:lnTo>
                        <a:pt x="10" y="112"/>
                      </a:lnTo>
                      <a:lnTo>
                        <a:pt x="16" y="120"/>
                      </a:lnTo>
                      <a:lnTo>
                        <a:pt x="24" y="126"/>
                      </a:lnTo>
                      <a:lnTo>
                        <a:pt x="32" y="132"/>
                      </a:lnTo>
                      <a:lnTo>
                        <a:pt x="42" y="134"/>
                      </a:lnTo>
                      <a:lnTo>
                        <a:pt x="52" y="136"/>
                      </a:lnTo>
                      <a:lnTo>
                        <a:pt x="322" y="136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27F052ED-D0B6-D426-4FF5-4CFD9CDDE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1" y="2681"/>
                  <a:ext cx="322" cy="136"/>
                </a:xfrm>
                <a:custGeom>
                  <a:avLst/>
                  <a:gdLst>
                    <a:gd name="T0" fmla="*/ 322 w 322"/>
                    <a:gd name="T1" fmla="*/ 0 h 136"/>
                    <a:gd name="T2" fmla="*/ 52 w 322"/>
                    <a:gd name="T3" fmla="*/ 0 h 136"/>
                    <a:gd name="T4" fmla="*/ 52 w 322"/>
                    <a:gd name="T5" fmla="*/ 0 h 136"/>
                    <a:gd name="T6" fmla="*/ 42 w 322"/>
                    <a:gd name="T7" fmla="*/ 2 h 136"/>
                    <a:gd name="T8" fmla="*/ 32 w 322"/>
                    <a:gd name="T9" fmla="*/ 4 h 136"/>
                    <a:gd name="T10" fmla="*/ 24 w 322"/>
                    <a:gd name="T11" fmla="*/ 10 h 136"/>
                    <a:gd name="T12" fmla="*/ 16 w 322"/>
                    <a:gd name="T13" fmla="*/ 16 h 136"/>
                    <a:gd name="T14" fmla="*/ 10 w 322"/>
                    <a:gd name="T15" fmla="*/ 24 h 136"/>
                    <a:gd name="T16" fmla="*/ 6 w 322"/>
                    <a:gd name="T17" fmla="*/ 32 h 136"/>
                    <a:gd name="T18" fmla="*/ 2 w 322"/>
                    <a:gd name="T19" fmla="*/ 42 h 136"/>
                    <a:gd name="T20" fmla="*/ 0 w 322"/>
                    <a:gd name="T21" fmla="*/ 52 h 136"/>
                    <a:gd name="T22" fmla="*/ 0 w 322"/>
                    <a:gd name="T23" fmla="*/ 84 h 136"/>
                    <a:gd name="T24" fmla="*/ 0 w 322"/>
                    <a:gd name="T25" fmla="*/ 84 h 136"/>
                    <a:gd name="T26" fmla="*/ 2 w 322"/>
                    <a:gd name="T27" fmla="*/ 96 h 136"/>
                    <a:gd name="T28" fmla="*/ 6 w 322"/>
                    <a:gd name="T29" fmla="*/ 106 h 136"/>
                    <a:gd name="T30" fmla="*/ 10 w 322"/>
                    <a:gd name="T31" fmla="*/ 114 h 136"/>
                    <a:gd name="T32" fmla="*/ 16 w 322"/>
                    <a:gd name="T33" fmla="*/ 122 h 136"/>
                    <a:gd name="T34" fmla="*/ 24 w 322"/>
                    <a:gd name="T35" fmla="*/ 128 h 136"/>
                    <a:gd name="T36" fmla="*/ 32 w 322"/>
                    <a:gd name="T37" fmla="*/ 132 h 136"/>
                    <a:gd name="T38" fmla="*/ 42 w 322"/>
                    <a:gd name="T39" fmla="*/ 136 h 136"/>
                    <a:gd name="T40" fmla="*/ 52 w 322"/>
                    <a:gd name="T41" fmla="*/ 136 h 136"/>
                    <a:gd name="T42" fmla="*/ 322 w 322"/>
                    <a:gd name="T43" fmla="*/ 136 h 136"/>
                    <a:gd name="T44" fmla="*/ 322 w 322"/>
                    <a:gd name="T45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22" h="136">
                      <a:moveTo>
                        <a:pt x="322" y="0"/>
                      </a:move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2" y="2"/>
                      </a:lnTo>
                      <a:lnTo>
                        <a:pt x="32" y="4"/>
                      </a:lnTo>
                      <a:lnTo>
                        <a:pt x="24" y="10"/>
                      </a:lnTo>
                      <a:lnTo>
                        <a:pt x="16" y="16"/>
                      </a:lnTo>
                      <a:lnTo>
                        <a:pt x="10" y="24"/>
                      </a:lnTo>
                      <a:lnTo>
                        <a:pt x="6" y="32"/>
                      </a:lnTo>
                      <a:lnTo>
                        <a:pt x="2" y="42"/>
                      </a:lnTo>
                      <a:lnTo>
                        <a:pt x="0" y="52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96"/>
                      </a:lnTo>
                      <a:lnTo>
                        <a:pt x="6" y="106"/>
                      </a:lnTo>
                      <a:lnTo>
                        <a:pt x="10" y="114"/>
                      </a:lnTo>
                      <a:lnTo>
                        <a:pt x="16" y="122"/>
                      </a:lnTo>
                      <a:lnTo>
                        <a:pt x="24" y="128"/>
                      </a:lnTo>
                      <a:lnTo>
                        <a:pt x="32" y="132"/>
                      </a:lnTo>
                      <a:lnTo>
                        <a:pt x="42" y="136"/>
                      </a:lnTo>
                      <a:lnTo>
                        <a:pt x="52" y="136"/>
                      </a:lnTo>
                      <a:lnTo>
                        <a:pt x="322" y="136"/>
                      </a:lnTo>
                      <a:lnTo>
                        <a:pt x="3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39553D8B-9D28-4B49-662D-78578DDF14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9" y="2413"/>
                  <a:ext cx="314" cy="134"/>
                </a:xfrm>
                <a:custGeom>
                  <a:avLst/>
                  <a:gdLst>
                    <a:gd name="T0" fmla="*/ 52 w 314"/>
                    <a:gd name="T1" fmla="*/ 134 h 134"/>
                    <a:gd name="T2" fmla="*/ 314 w 314"/>
                    <a:gd name="T3" fmla="*/ 134 h 134"/>
                    <a:gd name="T4" fmla="*/ 314 w 314"/>
                    <a:gd name="T5" fmla="*/ 0 h 134"/>
                    <a:gd name="T6" fmla="*/ 52 w 314"/>
                    <a:gd name="T7" fmla="*/ 0 h 134"/>
                    <a:gd name="T8" fmla="*/ 52 w 314"/>
                    <a:gd name="T9" fmla="*/ 0 h 134"/>
                    <a:gd name="T10" fmla="*/ 42 w 314"/>
                    <a:gd name="T11" fmla="*/ 0 h 134"/>
                    <a:gd name="T12" fmla="*/ 32 w 314"/>
                    <a:gd name="T13" fmla="*/ 4 h 134"/>
                    <a:gd name="T14" fmla="*/ 24 w 314"/>
                    <a:gd name="T15" fmla="*/ 8 h 134"/>
                    <a:gd name="T16" fmla="*/ 16 w 314"/>
                    <a:gd name="T17" fmla="*/ 14 h 134"/>
                    <a:gd name="T18" fmla="*/ 10 w 314"/>
                    <a:gd name="T19" fmla="*/ 22 h 134"/>
                    <a:gd name="T20" fmla="*/ 6 w 314"/>
                    <a:gd name="T21" fmla="*/ 30 h 134"/>
                    <a:gd name="T22" fmla="*/ 2 w 314"/>
                    <a:gd name="T23" fmla="*/ 40 h 134"/>
                    <a:gd name="T24" fmla="*/ 0 w 314"/>
                    <a:gd name="T25" fmla="*/ 50 h 134"/>
                    <a:gd name="T26" fmla="*/ 0 w 314"/>
                    <a:gd name="T27" fmla="*/ 84 h 134"/>
                    <a:gd name="T28" fmla="*/ 0 w 314"/>
                    <a:gd name="T29" fmla="*/ 84 h 134"/>
                    <a:gd name="T30" fmla="*/ 2 w 314"/>
                    <a:gd name="T31" fmla="*/ 94 h 134"/>
                    <a:gd name="T32" fmla="*/ 6 w 314"/>
                    <a:gd name="T33" fmla="*/ 104 h 134"/>
                    <a:gd name="T34" fmla="*/ 10 w 314"/>
                    <a:gd name="T35" fmla="*/ 112 h 134"/>
                    <a:gd name="T36" fmla="*/ 16 w 314"/>
                    <a:gd name="T37" fmla="*/ 120 h 134"/>
                    <a:gd name="T38" fmla="*/ 24 w 314"/>
                    <a:gd name="T39" fmla="*/ 126 h 134"/>
                    <a:gd name="T40" fmla="*/ 32 w 314"/>
                    <a:gd name="T41" fmla="*/ 130 h 134"/>
                    <a:gd name="T42" fmla="*/ 42 w 314"/>
                    <a:gd name="T43" fmla="*/ 134 h 134"/>
                    <a:gd name="T44" fmla="*/ 52 w 314"/>
                    <a:gd name="T45" fmla="*/ 134 h 134"/>
                    <a:gd name="T46" fmla="*/ 52 w 314"/>
                    <a:gd name="T47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14" h="134">
                      <a:moveTo>
                        <a:pt x="52" y="134"/>
                      </a:moveTo>
                      <a:lnTo>
                        <a:pt x="314" y="134"/>
                      </a:lnTo>
                      <a:lnTo>
                        <a:pt x="314" y="0"/>
                      </a:lnTo>
                      <a:lnTo>
                        <a:pt x="52" y="0"/>
                      </a:lnTo>
                      <a:lnTo>
                        <a:pt x="52" y="0"/>
                      </a:lnTo>
                      <a:lnTo>
                        <a:pt x="42" y="0"/>
                      </a:lnTo>
                      <a:lnTo>
                        <a:pt x="32" y="4"/>
                      </a:lnTo>
                      <a:lnTo>
                        <a:pt x="24" y="8"/>
                      </a:lnTo>
                      <a:lnTo>
                        <a:pt x="16" y="14"/>
                      </a:lnTo>
                      <a:lnTo>
                        <a:pt x="10" y="22"/>
                      </a:lnTo>
                      <a:lnTo>
                        <a:pt x="6" y="30"/>
                      </a:lnTo>
                      <a:lnTo>
                        <a:pt x="2" y="40"/>
                      </a:lnTo>
                      <a:lnTo>
                        <a:pt x="0" y="50"/>
                      </a:lnTo>
                      <a:lnTo>
                        <a:pt x="0" y="84"/>
                      </a:lnTo>
                      <a:lnTo>
                        <a:pt x="0" y="84"/>
                      </a:lnTo>
                      <a:lnTo>
                        <a:pt x="2" y="94"/>
                      </a:lnTo>
                      <a:lnTo>
                        <a:pt x="6" y="104"/>
                      </a:lnTo>
                      <a:lnTo>
                        <a:pt x="10" y="112"/>
                      </a:lnTo>
                      <a:lnTo>
                        <a:pt x="16" y="120"/>
                      </a:lnTo>
                      <a:lnTo>
                        <a:pt x="24" y="126"/>
                      </a:lnTo>
                      <a:lnTo>
                        <a:pt x="32" y="130"/>
                      </a:lnTo>
                      <a:lnTo>
                        <a:pt x="42" y="134"/>
                      </a:lnTo>
                      <a:lnTo>
                        <a:pt x="52" y="134"/>
                      </a:lnTo>
                      <a:lnTo>
                        <a:pt x="5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32" name="Freeform 31">
                  <a:extLst>
                    <a:ext uri="{FF2B5EF4-FFF2-40B4-BE49-F238E27FC236}">
                      <a16:creationId xmlns:a16="http://schemas.microsoft.com/office/drawing/2014/main" id="{BC609493-ECD5-C913-AEC4-1E4F9BE70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47" y="1409"/>
                  <a:ext cx="1364" cy="1772"/>
                </a:xfrm>
                <a:custGeom>
                  <a:avLst/>
                  <a:gdLst>
                    <a:gd name="T0" fmla="*/ 1234 w 1364"/>
                    <a:gd name="T1" fmla="*/ 1572 h 1772"/>
                    <a:gd name="T2" fmla="*/ 1234 w 1364"/>
                    <a:gd name="T3" fmla="*/ 1618 h 1772"/>
                    <a:gd name="T4" fmla="*/ 1228 w 1364"/>
                    <a:gd name="T5" fmla="*/ 1652 h 1772"/>
                    <a:gd name="T6" fmla="*/ 1214 w 1364"/>
                    <a:gd name="T7" fmla="*/ 1672 h 1772"/>
                    <a:gd name="T8" fmla="*/ 1190 w 1364"/>
                    <a:gd name="T9" fmla="*/ 1678 h 1772"/>
                    <a:gd name="T10" fmla="*/ 166 w 1364"/>
                    <a:gd name="T11" fmla="*/ 1678 h 1772"/>
                    <a:gd name="T12" fmla="*/ 132 w 1364"/>
                    <a:gd name="T13" fmla="*/ 1670 h 1772"/>
                    <a:gd name="T14" fmla="*/ 106 w 1364"/>
                    <a:gd name="T15" fmla="*/ 1652 h 1772"/>
                    <a:gd name="T16" fmla="*/ 86 w 1364"/>
                    <a:gd name="T17" fmla="*/ 1624 h 1772"/>
                    <a:gd name="T18" fmla="*/ 80 w 1364"/>
                    <a:gd name="T19" fmla="*/ 1592 h 1772"/>
                    <a:gd name="T20" fmla="*/ 80 w 1364"/>
                    <a:gd name="T21" fmla="*/ 180 h 1772"/>
                    <a:gd name="T22" fmla="*/ 86 w 1364"/>
                    <a:gd name="T23" fmla="*/ 148 h 1772"/>
                    <a:gd name="T24" fmla="*/ 106 w 1364"/>
                    <a:gd name="T25" fmla="*/ 120 h 1772"/>
                    <a:gd name="T26" fmla="*/ 132 w 1364"/>
                    <a:gd name="T27" fmla="*/ 102 h 1772"/>
                    <a:gd name="T28" fmla="*/ 166 w 1364"/>
                    <a:gd name="T29" fmla="*/ 94 h 1772"/>
                    <a:gd name="T30" fmla="*/ 534 w 1364"/>
                    <a:gd name="T31" fmla="*/ 0 h 1772"/>
                    <a:gd name="T32" fmla="*/ 86 w 1364"/>
                    <a:gd name="T33" fmla="*/ 0 h 1772"/>
                    <a:gd name="T34" fmla="*/ 52 w 1364"/>
                    <a:gd name="T35" fmla="*/ 6 h 1772"/>
                    <a:gd name="T36" fmla="*/ 26 w 1364"/>
                    <a:gd name="T37" fmla="*/ 26 h 1772"/>
                    <a:gd name="T38" fmla="*/ 6 w 1364"/>
                    <a:gd name="T39" fmla="*/ 52 h 1772"/>
                    <a:gd name="T40" fmla="*/ 0 w 1364"/>
                    <a:gd name="T41" fmla="*/ 86 h 1772"/>
                    <a:gd name="T42" fmla="*/ 0 w 1364"/>
                    <a:gd name="T43" fmla="*/ 1686 h 1772"/>
                    <a:gd name="T44" fmla="*/ 6 w 1364"/>
                    <a:gd name="T45" fmla="*/ 1720 h 1772"/>
                    <a:gd name="T46" fmla="*/ 26 w 1364"/>
                    <a:gd name="T47" fmla="*/ 1746 h 1772"/>
                    <a:gd name="T48" fmla="*/ 52 w 1364"/>
                    <a:gd name="T49" fmla="*/ 1766 h 1772"/>
                    <a:gd name="T50" fmla="*/ 86 w 1364"/>
                    <a:gd name="T51" fmla="*/ 1772 h 1772"/>
                    <a:gd name="T52" fmla="*/ 1278 w 1364"/>
                    <a:gd name="T53" fmla="*/ 1772 h 1772"/>
                    <a:gd name="T54" fmla="*/ 1312 w 1364"/>
                    <a:gd name="T55" fmla="*/ 1766 h 1772"/>
                    <a:gd name="T56" fmla="*/ 1338 w 1364"/>
                    <a:gd name="T57" fmla="*/ 1746 h 1772"/>
                    <a:gd name="T58" fmla="*/ 1358 w 1364"/>
                    <a:gd name="T59" fmla="*/ 1720 h 1772"/>
                    <a:gd name="T60" fmla="*/ 1364 w 1364"/>
                    <a:gd name="T61" fmla="*/ 1686 h 1772"/>
                    <a:gd name="T62" fmla="*/ 1234 w 1364"/>
                    <a:gd name="T63" fmla="*/ 1572 h 1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364" h="1772">
                      <a:moveTo>
                        <a:pt x="1234" y="1572"/>
                      </a:moveTo>
                      <a:lnTo>
                        <a:pt x="1234" y="1572"/>
                      </a:lnTo>
                      <a:lnTo>
                        <a:pt x="1234" y="1598"/>
                      </a:lnTo>
                      <a:lnTo>
                        <a:pt x="1234" y="1618"/>
                      </a:lnTo>
                      <a:lnTo>
                        <a:pt x="1232" y="1638"/>
                      </a:lnTo>
                      <a:lnTo>
                        <a:pt x="1228" y="1652"/>
                      </a:lnTo>
                      <a:lnTo>
                        <a:pt x="1222" y="1664"/>
                      </a:lnTo>
                      <a:lnTo>
                        <a:pt x="1214" y="1672"/>
                      </a:lnTo>
                      <a:lnTo>
                        <a:pt x="1204" y="1676"/>
                      </a:lnTo>
                      <a:lnTo>
                        <a:pt x="1190" y="1678"/>
                      </a:lnTo>
                      <a:lnTo>
                        <a:pt x="166" y="1678"/>
                      </a:lnTo>
                      <a:lnTo>
                        <a:pt x="166" y="1678"/>
                      </a:lnTo>
                      <a:lnTo>
                        <a:pt x="150" y="1676"/>
                      </a:lnTo>
                      <a:lnTo>
                        <a:pt x="132" y="1670"/>
                      </a:lnTo>
                      <a:lnTo>
                        <a:pt x="118" y="1662"/>
                      </a:lnTo>
                      <a:lnTo>
                        <a:pt x="106" y="1652"/>
                      </a:lnTo>
                      <a:lnTo>
                        <a:pt x="94" y="1640"/>
                      </a:lnTo>
                      <a:lnTo>
                        <a:pt x="86" y="1624"/>
                      </a:lnTo>
                      <a:lnTo>
                        <a:pt x="82" y="1608"/>
                      </a:lnTo>
                      <a:lnTo>
                        <a:pt x="80" y="1592"/>
                      </a:lnTo>
                      <a:lnTo>
                        <a:pt x="80" y="180"/>
                      </a:lnTo>
                      <a:lnTo>
                        <a:pt x="80" y="180"/>
                      </a:lnTo>
                      <a:lnTo>
                        <a:pt x="82" y="164"/>
                      </a:lnTo>
                      <a:lnTo>
                        <a:pt x="86" y="148"/>
                      </a:lnTo>
                      <a:lnTo>
                        <a:pt x="94" y="132"/>
                      </a:lnTo>
                      <a:lnTo>
                        <a:pt x="106" y="120"/>
                      </a:lnTo>
                      <a:lnTo>
                        <a:pt x="118" y="110"/>
                      </a:lnTo>
                      <a:lnTo>
                        <a:pt x="132" y="102"/>
                      </a:lnTo>
                      <a:lnTo>
                        <a:pt x="150" y="96"/>
                      </a:lnTo>
                      <a:lnTo>
                        <a:pt x="166" y="94"/>
                      </a:lnTo>
                      <a:lnTo>
                        <a:pt x="534" y="94"/>
                      </a:lnTo>
                      <a:lnTo>
                        <a:pt x="534" y="0"/>
                      </a:lnTo>
                      <a:lnTo>
                        <a:pt x="86" y="0"/>
                      </a:lnTo>
                      <a:lnTo>
                        <a:pt x="86" y="0"/>
                      </a:lnTo>
                      <a:lnTo>
                        <a:pt x="68" y="2"/>
                      </a:lnTo>
                      <a:lnTo>
                        <a:pt x="52" y="6"/>
                      </a:lnTo>
                      <a:lnTo>
                        <a:pt x="38" y="14"/>
                      </a:lnTo>
                      <a:lnTo>
                        <a:pt x="26" y="26"/>
                      </a:lnTo>
                      <a:lnTo>
                        <a:pt x="14" y="38"/>
                      </a:lnTo>
                      <a:lnTo>
                        <a:pt x="6" y="52"/>
                      </a:lnTo>
                      <a:lnTo>
                        <a:pt x="2" y="68"/>
                      </a:lnTo>
                      <a:lnTo>
                        <a:pt x="0" y="86"/>
                      </a:lnTo>
                      <a:lnTo>
                        <a:pt x="0" y="1686"/>
                      </a:lnTo>
                      <a:lnTo>
                        <a:pt x="0" y="1686"/>
                      </a:lnTo>
                      <a:lnTo>
                        <a:pt x="2" y="1704"/>
                      </a:lnTo>
                      <a:lnTo>
                        <a:pt x="6" y="1720"/>
                      </a:lnTo>
                      <a:lnTo>
                        <a:pt x="14" y="1734"/>
                      </a:lnTo>
                      <a:lnTo>
                        <a:pt x="26" y="1746"/>
                      </a:lnTo>
                      <a:lnTo>
                        <a:pt x="38" y="1758"/>
                      </a:lnTo>
                      <a:lnTo>
                        <a:pt x="52" y="1766"/>
                      </a:lnTo>
                      <a:lnTo>
                        <a:pt x="68" y="1770"/>
                      </a:lnTo>
                      <a:lnTo>
                        <a:pt x="86" y="1772"/>
                      </a:lnTo>
                      <a:lnTo>
                        <a:pt x="1278" y="1772"/>
                      </a:lnTo>
                      <a:lnTo>
                        <a:pt x="1278" y="1772"/>
                      </a:lnTo>
                      <a:lnTo>
                        <a:pt x="1296" y="1770"/>
                      </a:lnTo>
                      <a:lnTo>
                        <a:pt x="1312" y="1766"/>
                      </a:lnTo>
                      <a:lnTo>
                        <a:pt x="1326" y="1758"/>
                      </a:lnTo>
                      <a:lnTo>
                        <a:pt x="1338" y="1746"/>
                      </a:lnTo>
                      <a:lnTo>
                        <a:pt x="1350" y="1734"/>
                      </a:lnTo>
                      <a:lnTo>
                        <a:pt x="1358" y="1720"/>
                      </a:lnTo>
                      <a:lnTo>
                        <a:pt x="1362" y="1704"/>
                      </a:lnTo>
                      <a:lnTo>
                        <a:pt x="1364" y="1686"/>
                      </a:lnTo>
                      <a:lnTo>
                        <a:pt x="1364" y="1572"/>
                      </a:lnTo>
                      <a:lnTo>
                        <a:pt x="1234" y="157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</p:grp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679500C5-EA6E-198A-4077-AB255001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43" b="91475" l="10000" r="90000">
                          <a14:foregroundMark x1="44043" y1="38018" x2="44043" y2="38018"/>
                          <a14:foregroundMark x1="86170" y1="35714" x2="86170" y2="35714"/>
                          <a14:foregroundMark x1="45319" y1="7143" x2="45319" y2="7143"/>
                          <a14:foregroundMark x1="13404" y1="33871" x2="13404" y2="33871"/>
                          <a14:foregroundMark x1="62340" y1="91475" x2="62340" y2="914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1953" y="1173827"/>
              <a:ext cx="977318" cy="902460"/>
            </a:xfrm>
            <a:prstGeom prst="rect">
              <a:avLst/>
            </a:prstGeom>
          </p:spPr>
        </p:pic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7C0B22B-20B0-7D0F-F162-95A90F57B87C}"/>
              </a:ext>
            </a:extLst>
          </p:cNvPr>
          <p:cNvCxnSpPr/>
          <p:nvPr/>
        </p:nvCxnSpPr>
        <p:spPr>
          <a:xfrm>
            <a:off x="357472" y="3657600"/>
            <a:ext cx="11518788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CD90D1C-E480-2321-417B-33145ABC2100}"/>
              </a:ext>
            </a:extLst>
          </p:cNvPr>
          <p:cNvSpPr txBox="1"/>
          <p:nvPr/>
        </p:nvSpPr>
        <p:spPr>
          <a:xfrm>
            <a:off x="357472" y="6456521"/>
            <a:ext cx="57133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000">
                <a:solidFill>
                  <a:schemeClr val="tx2"/>
                </a:solidFill>
              </a:rPr>
              <a:t>*Real environments could not be leveraged for the POC to prevent disruption to the business.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7999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4F9D8-0988-43CD-BF6E-070807194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Improvement by using </a:t>
            </a:r>
            <a:r>
              <a:rPr lang="en-US" dirty="0" err="1"/>
              <a:t>Github</a:t>
            </a:r>
            <a:r>
              <a:rPr lang="en-US" dirty="0"/>
              <a:t> Copilot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1AE26-A22B-82FE-479D-A02876FC4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Github</a:t>
            </a:r>
            <a:r>
              <a:rPr lang="en-US" dirty="0"/>
              <a:t> Copilot to generate code as given in the glossary pages for 3 modules.</a:t>
            </a:r>
          </a:p>
          <a:p>
            <a:pPr marL="457200" indent="-457200">
              <a:buAutoNum type="arabicPeriod"/>
            </a:pPr>
            <a:r>
              <a:rPr lang="en-US" dirty="0"/>
              <a:t>Generate Terraform code for S3 policy.</a:t>
            </a:r>
          </a:p>
          <a:p>
            <a:pPr marL="457200" indent="-457200">
              <a:buAutoNum type="arabicPeriod"/>
            </a:pPr>
            <a:r>
              <a:rPr lang="en-US" dirty="0"/>
              <a:t>Generate Authentication and Authorization module.</a:t>
            </a:r>
          </a:p>
          <a:p>
            <a:pPr marL="457200" indent="-457200">
              <a:buAutoNum type="arabicPeriod"/>
            </a:pPr>
            <a:r>
              <a:rPr lang="en-US" dirty="0"/>
              <a:t>Generate AWS lambda configuration code to deploy the module on AWS resource.</a:t>
            </a:r>
          </a:p>
          <a:p>
            <a:pPr marL="0" indent="0">
              <a:buNone/>
            </a:pPr>
            <a:r>
              <a:rPr lang="en-US" dirty="0"/>
              <a:t>Overall, the </a:t>
            </a:r>
            <a:r>
              <a:rPr lang="en-US" dirty="0" err="1"/>
              <a:t>Github</a:t>
            </a:r>
            <a:r>
              <a:rPr lang="en-US" dirty="0"/>
              <a:t> copilot reduces </a:t>
            </a:r>
            <a:r>
              <a:rPr lang="en-US" dirty="0">
                <a:solidFill>
                  <a:srgbClr val="FF0000"/>
                </a:solidFill>
              </a:rPr>
              <a:t>50% coding </a:t>
            </a:r>
            <a:r>
              <a:rPr lang="en-US" dirty="0"/>
              <a:t>efforts. Whatever effort is needed is to customize the code as per the application need.</a:t>
            </a:r>
          </a:p>
          <a:p>
            <a:pPr marL="0" indent="0">
              <a:buNone/>
            </a:pPr>
            <a:r>
              <a:rPr lang="en-US" dirty="0"/>
              <a:t>If we want to automate this through </a:t>
            </a:r>
            <a:r>
              <a:rPr lang="en-US" dirty="0">
                <a:solidFill>
                  <a:srgbClr val="FF0000"/>
                </a:solidFill>
              </a:rPr>
              <a:t>CI/CD pipeline</a:t>
            </a:r>
            <a:r>
              <a:rPr lang="en-US" dirty="0"/>
              <a:t>, there also the script will be generated by </a:t>
            </a:r>
            <a:r>
              <a:rPr lang="en-US" dirty="0" err="1"/>
              <a:t>Github</a:t>
            </a:r>
            <a:r>
              <a:rPr lang="en-US" dirty="0"/>
              <a:t> copilot, and we just need to provide job specific details. When we want to </a:t>
            </a:r>
            <a:r>
              <a:rPr lang="en-US" dirty="0">
                <a:solidFill>
                  <a:srgbClr val="FF0000"/>
                </a:solidFill>
              </a:rPr>
              <a:t>expand to other AWS resources policies</a:t>
            </a:r>
            <a:r>
              <a:rPr lang="en-US" dirty="0"/>
              <a:t> can be autogenerated. Also, when we want to create the </a:t>
            </a:r>
            <a:r>
              <a:rPr lang="en-US" dirty="0">
                <a:solidFill>
                  <a:srgbClr val="FF0000"/>
                </a:solidFill>
              </a:rPr>
              <a:t>UI</a:t>
            </a:r>
            <a:r>
              <a:rPr lang="en-US" dirty="0"/>
              <a:t>, the react code can be easily autogenerated with </a:t>
            </a:r>
            <a:r>
              <a:rPr lang="en-US" dirty="0">
                <a:solidFill>
                  <a:srgbClr val="FF0000"/>
                </a:solidFill>
              </a:rPr>
              <a:t>Okta integration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So, If we can compare overall, it reduces around </a:t>
            </a:r>
            <a:r>
              <a:rPr lang="en-US" dirty="0">
                <a:solidFill>
                  <a:srgbClr val="FF0000"/>
                </a:solidFill>
              </a:rPr>
              <a:t>50-60%</a:t>
            </a:r>
            <a:r>
              <a:rPr lang="en-US" dirty="0"/>
              <a:t> efforts in total development from scratch to full fledged automated 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20AD6-7450-1EEE-C9CC-8C7717890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5269E0-9F88-84D9-30D3-3D925F2C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455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422AA7-E51E-4EAD-9D95-D06ADA02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2400" y="6431190"/>
            <a:ext cx="609600" cy="215444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B29D88-0B2E-4C40-A428-6EAE41828B3D}" type="slidenum">
              <a:rPr lang="en-ID" smtClean="0"/>
              <a:pPr/>
              <a:t>8</a:t>
            </a:fld>
            <a:endParaRPr lang="en-ID"/>
          </a:p>
        </p:txBody>
      </p:sp>
      <p:pic>
        <p:nvPicPr>
          <p:cNvPr id="2050" name="Picture 2" descr="Fingers note report journalist filling Free Photo">
            <a:extLst>
              <a:ext uri="{FF2B5EF4-FFF2-40B4-BE49-F238E27FC236}">
                <a16:creationId xmlns:a16="http://schemas.microsoft.com/office/drawing/2014/main" id="{D0164196-F187-4468-92F8-ABFCC9901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33" b="14445"/>
          <a:stretch/>
        </p:blipFill>
        <p:spPr bwMode="auto">
          <a:xfrm>
            <a:off x="1896777" y="609600"/>
            <a:ext cx="1029522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4147B1-8D5C-46FD-9D4F-5FA3480992C8}"/>
              </a:ext>
            </a:extLst>
          </p:cNvPr>
          <p:cNvSpPr/>
          <p:nvPr/>
        </p:nvSpPr>
        <p:spPr>
          <a:xfrm flipH="1">
            <a:off x="1896777" y="609600"/>
            <a:ext cx="9685623" cy="5638800"/>
          </a:xfrm>
          <a:prstGeom prst="rect">
            <a:avLst/>
          </a:prstGeom>
          <a:solidFill>
            <a:schemeClr val="tx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076A0E-D33A-4CB6-8656-D71ADF244A45}"/>
              </a:ext>
            </a:extLst>
          </p:cNvPr>
          <p:cNvSpPr/>
          <p:nvPr/>
        </p:nvSpPr>
        <p:spPr>
          <a:xfrm>
            <a:off x="892827" y="5061649"/>
            <a:ext cx="1003950" cy="2260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13D618-D9F0-488B-AB62-E7E602E67B1C}"/>
              </a:ext>
            </a:extLst>
          </p:cNvPr>
          <p:cNvSpPr/>
          <p:nvPr/>
        </p:nvSpPr>
        <p:spPr>
          <a:xfrm>
            <a:off x="892827" y="1570261"/>
            <a:ext cx="5597523" cy="34913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C578E-BA05-4F2B-B1B1-5AEBFDF1B594}"/>
              </a:ext>
            </a:extLst>
          </p:cNvPr>
          <p:cNvGrpSpPr/>
          <p:nvPr/>
        </p:nvGrpSpPr>
        <p:grpSpPr>
          <a:xfrm flipH="1">
            <a:off x="3803769" y="3914700"/>
            <a:ext cx="619932" cy="117412"/>
            <a:chOff x="8780242" y="2926836"/>
            <a:chExt cx="619932" cy="117412"/>
          </a:xfrm>
          <a:solidFill>
            <a:schemeClr val="bg1"/>
          </a:solidFill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C9BFAF-0C7C-4FFF-B2B4-A9AA9BBBBABB}"/>
                </a:ext>
              </a:extLst>
            </p:cNvPr>
            <p:cNvSpPr/>
            <p:nvPr/>
          </p:nvSpPr>
          <p:spPr>
            <a:xfrm>
              <a:off x="8780242" y="2926836"/>
              <a:ext cx="117412" cy="117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926774-AA26-4A6F-966C-EE10C5BEDC38}"/>
                </a:ext>
              </a:extLst>
            </p:cNvPr>
            <p:cNvSpPr/>
            <p:nvPr/>
          </p:nvSpPr>
          <p:spPr>
            <a:xfrm>
              <a:off x="9031502" y="2926836"/>
              <a:ext cx="117412" cy="117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6EF2CB-EDB8-44F2-A558-8992D58563FA}"/>
                </a:ext>
              </a:extLst>
            </p:cNvPr>
            <p:cNvSpPr/>
            <p:nvPr/>
          </p:nvSpPr>
          <p:spPr>
            <a:xfrm>
              <a:off x="9282762" y="2926836"/>
              <a:ext cx="117412" cy="117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B2C7763-15A2-46A5-A3CE-140701E41794}"/>
              </a:ext>
            </a:extLst>
          </p:cNvPr>
          <p:cNvSpPr txBox="1"/>
          <p:nvPr/>
        </p:nvSpPr>
        <p:spPr>
          <a:xfrm flipH="1">
            <a:off x="1829667" y="2384822"/>
            <a:ext cx="3789826" cy="18281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ID" sz="6600" b="1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+mj-cs"/>
              </a:rPr>
              <a:t>THANK YOU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CF94EA-9848-46B3-9A4B-6C2CB1FFF3EA}"/>
              </a:ext>
            </a:extLst>
          </p:cNvPr>
          <p:cNvGrpSpPr/>
          <p:nvPr/>
        </p:nvGrpSpPr>
        <p:grpSpPr>
          <a:xfrm>
            <a:off x="6159302" y="2872408"/>
            <a:ext cx="5152571" cy="853020"/>
            <a:chOff x="5834743" y="3463583"/>
            <a:chExt cx="5152571" cy="8530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BBFC9D-2148-463C-975A-4B160DA7304E}"/>
                </a:ext>
              </a:extLst>
            </p:cNvPr>
            <p:cNvSpPr txBox="1"/>
            <p:nvPr/>
          </p:nvSpPr>
          <p:spPr>
            <a:xfrm>
              <a:off x="6889629" y="3751594"/>
              <a:ext cx="409768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err="1">
                  <a:solidFill>
                    <a:schemeClr val="bg1"/>
                  </a:solidFill>
                  <a:effectLst/>
                  <a:latin typeface="Helvetica Neue" panose="02000503000000020004" pitchFamily="2" charset="0"/>
                </a:rPr>
                <a:t>cdpl-leadgroup@discover.com</a:t>
              </a:r>
              <a:endParaRPr lang="en-US">
                <a:solidFill>
                  <a:schemeClr val="bg1"/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58E144-B56B-4EB9-88DC-C79B9EDCF260}"/>
                </a:ext>
              </a:extLst>
            </p:cNvPr>
            <p:cNvSpPr/>
            <p:nvPr/>
          </p:nvSpPr>
          <p:spPr>
            <a:xfrm>
              <a:off x="5834743" y="3463583"/>
              <a:ext cx="783772" cy="853020"/>
            </a:xfrm>
            <a:prstGeom prst="rect">
              <a:avLst/>
            </a:prstGeom>
            <a:solidFill>
              <a:srgbClr val="879A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D86C69B-1E5E-42BB-AD04-DF1D6A4913A0}"/>
                </a:ext>
              </a:extLst>
            </p:cNvPr>
            <p:cNvGrpSpPr/>
            <p:nvPr/>
          </p:nvGrpSpPr>
          <p:grpSpPr>
            <a:xfrm>
              <a:off x="6046448" y="3709912"/>
              <a:ext cx="360363" cy="360363"/>
              <a:chOff x="2670175" y="4332288"/>
              <a:chExt cx="360363" cy="360363"/>
            </a:xfrm>
            <a:solidFill>
              <a:schemeClr val="bg1"/>
            </a:solidFill>
          </p:grpSpPr>
          <p:sp>
            <p:nvSpPr>
              <p:cNvPr id="39" name="Freeform 149">
                <a:extLst>
                  <a:ext uri="{FF2B5EF4-FFF2-40B4-BE49-F238E27FC236}">
                    <a16:creationId xmlns:a16="http://schemas.microsoft.com/office/drawing/2014/main" id="{B2B95D39-8BDC-4556-A39E-52534F3936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74950" y="4362451"/>
                <a:ext cx="150813" cy="149225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31 w 40"/>
                  <a:gd name="T7" fmla="*/ 37 h 40"/>
                  <a:gd name="T8" fmla="*/ 32 w 40"/>
                  <a:gd name="T9" fmla="*/ 34 h 40"/>
                  <a:gd name="T10" fmla="*/ 29 w 40"/>
                  <a:gd name="T11" fmla="*/ 33 h 40"/>
                  <a:gd name="T12" fmla="*/ 20 w 40"/>
                  <a:gd name="T13" fmla="*/ 36 h 40"/>
                  <a:gd name="T14" fmla="*/ 4 w 40"/>
                  <a:gd name="T15" fmla="*/ 20 h 40"/>
                  <a:gd name="T16" fmla="*/ 20 w 40"/>
                  <a:gd name="T17" fmla="*/ 4 h 40"/>
                  <a:gd name="T18" fmla="*/ 36 w 40"/>
                  <a:gd name="T19" fmla="*/ 20 h 40"/>
                  <a:gd name="T20" fmla="*/ 36 w 40"/>
                  <a:gd name="T21" fmla="*/ 22 h 40"/>
                  <a:gd name="T22" fmla="*/ 33 w 40"/>
                  <a:gd name="T23" fmla="*/ 25 h 40"/>
                  <a:gd name="T24" fmla="*/ 29 w 40"/>
                  <a:gd name="T25" fmla="*/ 22 h 40"/>
                  <a:gd name="T26" fmla="*/ 29 w 40"/>
                  <a:gd name="T27" fmla="*/ 20 h 40"/>
                  <a:gd name="T28" fmla="*/ 20 w 40"/>
                  <a:gd name="T29" fmla="*/ 11 h 40"/>
                  <a:gd name="T30" fmla="*/ 11 w 40"/>
                  <a:gd name="T31" fmla="*/ 20 h 40"/>
                  <a:gd name="T32" fmla="*/ 20 w 40"/>
                  <a:gd name="T33" fmla="*/ 29 h 40"/>
                  <a:gd name="T34" fmla="*/ 27 w 40"/>
                  <a:gd name="T35" fmla="*/ 26 h 40"/>
                  <a:gd name="T36" fmla="*/ 33 w 40"/>
                  <a:gd name="T37" fmla="*/ 29 h 40"/>
                  <a:gd name="T38" fmla="*/ 40 w 40"/>
                  <a:gd name="T39" fmla="*/ 22 h 40"/>
                  <a:gd name="T40" fmla="*/ 40 w 40"/>
                  <a:gd name="T41" fmla="*/ 20 h 40"/>
                  <a:gd name="T42" fmla="*/ 20 w 40"/>
                  <a:gd name="T43" fmla="*/ 0 h 40"/>
                  <a:gd name="T44" fmla="*/ 20 w 40"/>
                  <a:gd name="T45" fmla="*/ 25 h 40"/>
                  <a:gd name="T46" fmla="*/ 15 w 40"/>
                  <a:gd name="T47" fmla="*/ 20 h 40"/>
                  <a:gd name="T48" fmla="*/ 20 w 40"/>
                  <a:gd name="T49" fmla="*/ 15 h 40"/>
                  <a:gd name="T50" fmla="*/ 25 w 40"/>
                  <a:gd name="T51" fmla="*/ 20 h 40"/>
                  <a:gd name="T52" fmla="*/ 20 w 40"/>
                  <a:gd name="T53" fmla="*/ 2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24" y="40"/>
                      <a:pt x="28" y="39"/>
                      <a:pt x="31" y="37"/>
                    </a:cubicBezTo>
                    <a:cubicBezTo>
                      <a:pt x="32" y="36"/>
                      <a:pt x="32" y="35"/>
                      <a:pt x="32" y="34"/>
                    </a:cubicBezTo>
                    <a:cubicBezTo>
                      <a:pt x="31" y="33"/>
                      <a:pt x="30" y="33"/>
                      <a:pt x="29" y="33"/>
                    </a:cubicBezTo>
                    <a:cubicBezTo>
                      <a:pt x="26" y="35"/>
                      <a:pt x="23" y="36"/>
                      <a:pt x="20" y="36"/>
                    </a:cubicBezTo>
                    <a:cubicBezTo>
                      <a:pt x="11" y="36"/>
                      <a:pt x="4" y="29"/>
                      <a:pt x="4" y="20"/>
                    </a:cubicBezTo>
                    <a:cubicBezTo>
                      <a:pt x="4" y="11"/>
                      <a:pt x="11" y="4"/>
                      <a:pt x="20" y="4"/>
                    </a:cubicBezTo>
                    <a:cubicBezTo>
                      <a:pt x="29" y="4"/>
                      <a:pt x="36" y="11"/>
                      <a:pt x="36" y="20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3"/>
                      <a:pt x="34" y="25"/>
                      <a:pt x="33" y="25"/>
                    </a:cubicBezTo>
                    <a:cubicBezTo>
                      <a:pt x="31" y="25"/>
                      <a:pt x="29" y="23"/>
                      <a:pt x="29" y="22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15"/>
                      <a:pt x="25" y="11"/>
                      <a:pt x="20" y="11"/>
                    </a:cubicBezTo>
                    <a:cubicBezTo>
                      <a:pt x="15" y="11"/>
                      <a:pt x="11" y="15"/>
                      <a:pt x="11" y="20"/>
                    </a:cubicBezTo>
                    <a:cubicBezTo>
                      <a:pt x="11" y="25"/>
                      <a:pt x="15" y="29"/>
                      <a:pt x="20" y="29"/>
                    </a:cubicBezTo>
                    <a:cubicBezTo>
                      <a:pt x="23" y="29"/>
                      <a:pt x="25" y="28"/>
                      <a:pt x="27" y="26"/>
                    </a:cubicBezTo>
                    <a:cubicBezTo>
                      <a:pt x="28" y="28"/>
                      <a:pt x="30" y="29"/>
                      <a:pt x="33" y="29"/>
                    </a:cubicBezTo>
                    <a:cubicBezTo>
                      <a:pt x="37" y="29"/>
                      <a:pt x="40" y="26"/>
                      <a:pt x="40" y="22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25"/>
                    </a:moveTo>
                    <a:cubicBezTo>
                      <a:pt x="17" y="25"/>
                      <a:pt x="15" y="23"/>
                      <a:pt x="15" y="20"/>
                    </a:cubicBezTo>
                    <a:cubicBezTo>
                      <a:pt x="15" y="17"/>
                      <a:pt x="17" y="15"/>
                      <a:pt x="20" y="15"/>
                    </a:cubicBezTo>
                    <a:cubicBezTo>
                      <a:pt x="23" y="15"/>
                      <a:pt x="25" y="17"/>
                      <a:pt x="25" y="20"/>
                    </a:cubicBezTo>
                    <a:cubicBezTo>
                      <a:pt x="25" y="23"/>
                      <a:pt x="23" y="25"/>
                      <a:pt x="2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Freeform 150">
                <a:extLst>
                  <a:ext uri="{FF2B5EF4-FFF2-40B4-BE49-F238E27FC236}">
                    <a16:creationId xmlns:a16="http://schemas.microsoft.com/office/drawing/2014/main" id="{1D646935-EB23-4641-B44A-20E55E522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0175" y="4332288"/>
                <a:ext cx="360363" cy="360363"/>
              </a:xfrm>
              <a:custGeom>
                <a:avLst/>
                <a:gdLst>
                  <a:gd name="T0" fmla="*/ 71 w 96"/>
                  <a:gd name="T1" fmla="*/ 64 h 96"/>
                  <a:gd name="T2" fmla="*/ 70 w 96"/>
                  <a:gd name="T3" fmla="*/ 64 h 96"/>
                  <a:gd name="T4" fmla="*/ 68 w 96"/>
                  <a:gd name="T5" fmla="*/ 63 h 96"/>
                  <a:gd name="T6" fmla="*/ 69 w 96"/>
                  <a:gd name="T7" fmla="*/ 60 h 96"/>
                  <a:gd name="T8" fmla="*/ 94 w 96"/>
                  <a:gd name="T9" fmla="*/ 44 h 96"/>
                  <a:gd name="T10" fmla="*/ 80 w 96"/>
                  <a:gd name="T11" fmla="*/ 34 h 96"/>
                  <a:gd name="T12" fmla="*/ 80 w 96"/>
                  <a:gd name="T13" fmla="*/ 2 h 96"/>
                  <a:gd name="T14" fmla="*/ 78 w 96"/>
                  <a:gd name="T15" fmla="*/ 0 h 96"/>
                  <a:gd name="T16" fmla="*/ 18 w 96"/>
                  <a:gd name="T17" fmla="*/ 0 h 96"/>
                  <a:gd name="T18" fmla="*/ 16 w 96"/>
                  <a:gd name="T19" fmla="*/ 2 h 96"/>
                  <a:gd name="T20" fmla="*/ 16 w 96"/>
                  <a:gd name="T21" fmla="*/ 34 h 96"/>
                  <a:gd name="T22" fmla="*/ 2 w 96"/>
                  <a:gd name="T23" fmla="*/ 44 h 96"/>
                  <a:gd name="T24" fmla="*/ 27 w 96"/>
                  <a:gd name="T25" fmla="*/ 60 h 96"/>
                  <a:gd name="T26" fmla="*/ 28 w 96"/>
                  <a:gd name="T27" fmla="*/ 63 h 96"/>
                  <a:gd name="T28" fmla="*/ 26 w 96"/>
                  <a:gd name="T29" fmla="*/ 64 h 96"/>
                  <a:gd name="T30" fmla="*/ 25 w 96"/>
                  <a:gd name="T31" fmla="*/ 64 h 96"/>
                  <a:gd name="T32" fmla="*/ 0 w 96"/>
                  <a:gd name="T33" fmla="*/ 47 h 96"/>
                  <a:gd name="T34" fmla="*/ 0 w 96"/>
                  <a:gd name="T35" fmla="*/ 88 h 96"/>
                  <a:gd name="T36" fmla="*/ 8 w 96"/>
                  <a:gd name="T37" fmla="*/ 96 h 96"/>
                  <a:gd name="T38" fmla="*/ 88 w 96"/>
                  <a:gd name="T39" fmla="*/ 96 h 96"/>
                  <a:gd name="T40" fmla="*/ 96 w 96"/>
                  <a:gd name="T41" fmla="*/ 88 h 96"/>
                  <a:gd name="T42" fmla="*/ 96 w 96"/>
                  <a:gd name="T43" fmla="*/ 47 h 96"/>
                  <a:gd name="T44" fmla="*/ 71 w 96"/>
                  <a:gd name="T45" fmla="*/ 64 h 96"/>
                  <a:gd name="T46" fmla="*/ 20 w 96"/>
                  <a:gd name="T47" fmla="*/ 52 h 96"/>
                  <a:gd name="T48" fmla="*/ 20 w 96"/>
                  <a:gd name="T49" fmla="*/ 4 h 96"/>
                  <a:gd name="T50" fmla="*/ 76 w 96"/>
                  <a:gd name="T51" fmla="*/ 4 h 96"/>
                  <a:gd name="T52" fmla="*/ 76 w 96"/>
                  <a:gd name="T53" fmla="*/ 52 h 96"/>
                  <a:gd name="T54" fmla="*/ 20 w 96"/>
                  <a:gd name="T55" fmla="*/ 52 h 96"/>
                  <a:gd name="T56" fmla="*/ 84 w 96"/>
                  <a:gd name="T57" fmla="*/ 83 h 96"/>
                  <a:gd name="T58" fmla="*/ 82 w 96"/>
                  <a:gd name="T59" fmla="*/ 84 h 96"/>
                  <a:gd name="T60" fmla="*/ 81 w 96"/>
                  <a:gd name="T61" fmla="*/ 84 h 96"/>
                  <a:gd name="T62" fmla="*/ 61 w 96"/>
                  <a:gd name="T63" fmla="*/ 68 h 96"/>
                  <a:gd name="T64" fmla="*/ 35 w 96"/>
                  <a:gd name="T65" fmla="*/ 68 h 96"/>
                  <a:gd name="T66" fmla="*/ 15 w 96"/>
                  <a:gd name="T67" fmla="*/ 84 h 96"/>
                  <a:gd name="T68" fmla="*/ 12 w 96"/>
                  <a:gd name="T69" fmla="*/ 83 h 96"/>
                  <a:gd name="T70" fmla="*/ 13 w 96"/>
                  <a:gd name="T71" fmla="*/ 80 h 96"/>
                  <a:gd name="T72" fmla="*/ 33 w 96"/>
                  <a:gd name="T73" fmla="*/ 64 h 96"/>
                  <a:gd name="T74" fmla="*/ 34 w 96"/>
                  <a:gd name="T75" fmla="*/ 64 h 96"/>
                  <a:gd name="T76" fmla="*/ 62 w 96"/>
                  <a:gd name="T77" fmla="*/ 64 h 96"/>
                  <a:gd name="T78" fmla="*/ 63 w 96"/>
                  <a:gd name="T79" fmla="*/ 64 h 96"/>
                  <a:gd name="T80" fmla="*/ 83 w 96"/>
                  <a:gd name="T81" fmla="*/ 80 h 96"/>
                  <a:gd name="T82" fmla="*/ 84 w 96"/>
                  <a:gd name="T83" fmla="*/ 8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96">
                    <a:moveTo>
                      <a:pt x="71" y="64"/>
                    </a:moveTo>
                    <a:cubicBezTo>
                      <a:pt x="71" y="64"/>
                      <a:pt x="70" y="64"/>
                      <a:pt x="70" y="64"/>
                    </a:cubicBezTo>
                    <a:cubicBezTo>
                      <a:pt x="69" y="64"/>
                      <a:pt x="69" y="64"/>
                      <a:pt x="68" y="63"/>
                    </a:cubicBezTo>
                    <a:cubicBezTo>
                      <a:pt x="68" y="62"/>
                      <a:pt x="68" y="61"/>
                      <a:pt x="69" y="60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80" y="34"/>
                      <a:pt x="80" y="34"/>
                      <a:pt x="80" y="34"/>
                    </a:cubicBezTo>
                    <a:cubicBezTo>
                      <a:pt x="80" y="2"/>
                      <a:pt x="80" y="2"/>
                      <a:pt x="80" y="2"/>
                    </a:cubicBezTo>
                    <a:cubicBezTo>
                      <a:pt x="80" y="1"/>
                      <a:pt x="79" y="0"/>
                      <a:pt x="7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2" y="44"/>
                      <a:pt x="2" y="44"/>
                      <a:pt x="2" y="44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8" y="61"/>
                      <a:pt x="28" y="62"/>
                      <a:pt x="28" y="63"/>
                    </a:cubicBezTo>
                    <a:cubicBezTo>
                      <a:pt x="27" y="64"/>
                      <a:pt x="27" y="64"/>
                      <a:pt x="26" y="64"/>
                    </a:cubicBezTo>
                    <a:cubicBezTo>
                      <a:pt x="26" y="64"/>
                      <a:pt x="25" y="64"/>
                      <a:pt x="25" y="64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0" y="92"/>
                      <a:pt x="4" y="96"/>
                      <a:pt x="8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92" y="96"/>
                      <a:pt x="96" y="92"/>
                      <a:pt x="96" y="88"/>
                    </a:cubicBezTo>
                    <a:cubicBezTo>
                      <a:pt x="96" y="47"/>
                      <a:pt x="96" y="47"/>
                      <a:pt x="96" y="47"/>
                    </a:cubicBezTo>
                    <a:lnTo>
                      <a:pt x="71" y="64"/>
                    </a:lnTo>
                    <a:close/>
                    <a:moveTo>
                      <a:pt x="20" y="52"/>
                    </a:moveTo>
                    <a:cubicBezTo>
                      <a:pt x="20" y="4"/>
                      <a:pt x="20" y="4"/>
                      <a:pt x="20" y="4"/>
                    </a:cubicBezTo>
                    <a:cubicBezTo>
                      <a:pt x="76" y="4"/>
                      <a:pt x="76" y="4"/>
                      <a:pt x="76" y="4"/>
                    </a:cubicBezTo>
                    <a:cubicBezTo>
                      <a:pt x="76" y="52"/>
                      <a:pt x="76" y="52"/>
                      <a:pt x="76" y="52"/>
                    </a:cubicBezTo>
                    <a:lnTo>
                      <a:pt x="20" y="52"/>
                    </a:lnTo>
                    <a:close/>
                    <a:moveTo>
                      <a:pt x="84" y="83"/>
                    </a:moveTo>
                    <a:cubicBezTo>
                      <a:pt x="83" y="84"/>
                      <a:pt x="83" y="84"/>
                      <a:pt x="82" y="84"/>
                    </a:cubicBezTo>
                    <a:cubicBezTo>
                      <a:pt x="82" y="84"/>
                      <a:pt x="81" y="84"/>
                      <a:pt x="81" y="84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35" y="68"/>
                      <a:pt x="35" y="68"/>
                      <a:pt x="35" y="68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4" y="84"/>
                      <a:pt x="13" y="84"/>
                      <a:pt x="12" y="83"/>
                    </a:cubicBezTo>
                    <a:cubicBezTo>
                      <a:pt x="12" y="82"/>
                      <a:pt x="12" y="81"/>
                      <a:pt x="13" y="80"/>
                    </a:cubicBezTo>
                    <a:cubicBezTo>
                      <a:pt x="33" y="64"/>
                      <a:pt x="33" y="64"/>
                      <a:pt x="33" y="64"/>
                    </a:cubicBezTo>
                    <a:cubicBezTo>
                      <a:pt x="33" y="64"/>
                      <a:pt x="34" y="64"/>
                      <a:pt x="34" y="64"/>
                    </a:cubicBezTo>
                    <a:cubicBezTo>
                      <a:pt x="62" y="64"/>
                      <a:pt x="62" y="64"/>
                      <a:pt x="62" y="64"/>
                    </a:cubicBezTo>
                    <a:cubicBezTo>
                      <a:pt x="62" y="64"/>
                      <a:pt x="63" y="64"/>
                      <a:pt x="63" y="64"/>
                    </a:cubicBezTo>
                    <a:cubicBezTo>
                      <a:pt x="83" y="80"/>
                      <a:pt x="83" y="80"/>
                      <a:pt x="83" y="80"/>
                    </a:cubicBezTo>
                    <a:cubicBezTo>
                      <a:pt x="84" y="81"/>
                      <a:pt x="84" y="82"/>
                      <a:pt x="84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F705EF6-1A53-1273-0981-1D5D23F4B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8" y="18048"/>
            <a:ext cx="4590438" cy="539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30AEE9-5618-97E4-3B85-09B927BBE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71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FCBC1DB-D101-4FCD-A707-97153C81B3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4BC5A-22BB-FF93-6EDB-5BB91C50E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22" y="6337642"/>
            <a:ext cx="2284935" cy="5203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40428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DFS" val="k4TfZQJh"/>
  <p:tag name="ARTICULATE_SLIDE_COUNT" val="2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FS">
  <a:themeElements>
    <a:clrScheme name="Custom 33">
      <a:dk1>
        <a:srgbClr val="000000"/>
      </a:dk1>
      <a:lt1>
        <a:sysClr val="window" lastClr="FFFFFF"/>
      </a:lt1>
      <a:dk2>
        <a:srgbClr val="232241"/>
      </a:dk2>
      <a:lt2>
        <a:srgbClr val="C7C8CF"/>
      </a:lt2>
      <a:accent1>
        <a:srgbClr val="FCB116"/>
      </a:accent1>
      <a:accent2>
        <a:srgbClr val="EC6B29"/>
      </a:accent2>
      <a:accent3>
        <a:srgbClr val="9191A0"/>
      </a:accent3>
      <a:accent4>
        <a:srgbClr val="25B680"/>
      </a:accent4>
      <a:accent5>
        <a:srgbClr val="00A5E0"/>
      </a:accent5>
      <a:accent6>
        <a:srgbClr val="5B5A71"/>
      </a:accent6>
      <a:hlink>
        <a:srgbClr val="00A5E0"/>
      </a:hlink>
      <a:folHlink>
        <a:srgbClr val="5B5A71"/>
      </a:folHlink>
    </a:clrScheme>
    <a:fontScheme name="Custom 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spcBef>
            <a:spcPts val="1200"/>
          </a:spcBef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lnSpc>
            <a:spcPct val="90000"/>
          </a:lnSpc>
          <a:spcBef>
            <a:spcPts val="1200"/>
          </a:spcBef>
          <a:defRPr sz="20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X9 Corporate PowerPoint Template 2023 " id="{7376B4B9-9683-4E81-8309-D0F7EEFC010C}" vid="{7D1608E0-8DA9-4754-8D7C-07A4A20A7F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0a8b820-0a48-4f48-be5c-4a6be42e147f" xsi:nil="true"/>
    <lcf76f155ced4ddcb4097134ff3c332f xmlns="b7162132-1b36-4be5-aa19-cb66bebcf58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2E4C94CFE16D469F749EBB6651713A" ma:contentTypeVersion="15" ma:contentTypeDescription="Create a new document." ma:contentTypeScope="" ma:versionID="edc7dd88bb532d6c3501b5d60fe912e8">
  <xsd:schema xmlns:xsd="http://www.w3.org/2001/XMLSchema" xmlns:xs="http://www.w3.org/2001/XMLSchema" xmlns:p="http://schemas.microsoft.com/office/2006/metadata/properties" xmlns:ns2="b7162132-1b36-4be5-aa19-cb66bebcf588" xmlns:ns3="30a8b820-0a48-4f48-be5c-4a6be42e147f" targetNamespace="http://schemas.microsoft.com/office/2006/metadata/properties" ma:root="true" ma:fieldsID="ae72ed0c33f5665fc9b9709f42660c66" ns2:_="" ns3:_="">
    <xsd:import namespace="b7162132-1b36-4be5-aa19-cb66bebcf588"/>
    <xsd:import namespace="30a8b820-0a48-4f48-be5c-4a6be42e14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162132-1b36-4be5-aa19-cb66bebcf5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492f411d-549d-4c24-927c-b1f8e1b23e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8b820-0a48-4f48-be5c-4a6be42e147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c5ab9159-8cba-4d7d-b56a-863adf854c09}" ma:internalName="TaxCatchAll" ma:showField="CatchAllData" ma:web="30a8b820-0a48-4f48-be5c-4a6be42e147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E777A-1AA0-44E2-9154-1451007681CA}">
  <ds:schemaRefs>
    <ds:schemaRef ds:uri="30a8b820-0a48-4f48-be5c-4a6be42e147f"/>
    <ds:schemaRef ds:uri="b7162132-1b36-4be5-aa19-cb66bebcf588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22E39CA-27F5-4F4F-BA21-EEDD456CE2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C6B07-5F37-4462-8367-A7B4E87E80CC}">
  <ds:schemaRefs>
    <ds:schemaRef ds:uri="30a8b820-0a48-4f48-be5c-4a6be42e147f"/>
    <ds:schemaRef ds:uri="b7162132-1b36-4be5-aa19-cb66bebcf58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bcc71aa7-c92e-49b0-a10c-8c6e039be242}" enabled="1" method="Privileged" siteId="{f3f068cf-080c-4824-a912-f8c4633bd454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1815</TotalTime>
  <Words>540</Words>
  <Application>Microsoft Office PowerPoint</Application>
  <PresentationFormat>Widescreen</PresentationFormat>
  <Paragraphs>65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Discover Sans</vt:lpstr>
      <vt:lpstr>Helvetica Neue</vt:lpstr>
      <vt:lpstr>RedHatText-Regular</vt:lpstr>
      <vt:lpstr>Segoe UI</vt:lpstr>
      <vt:lpstr>DFS</vt:lpstr>
      <vt:lpstr>PowerPoint Presentation</vt:lpstr>
      <vt:lpstr>Transformers : Meet the Team</vt:lpstr>
      <vt:lpstr>PowerPoint Presentation</vt:lpstr>
      <vt:lpstr>PowerPoint Presentation</vt:lpstr>
      <vt:lpstr>Architecture</vt:lpstr>
      <vt:lpstr>PowerPoint Presentation</vt:lpstr>
      <vt:lpstr>Productivity Improvement by using Github Copilot</vt:lpstr>
      <vt:lpstr>PowerPoint Presentation</vt:lpstr>
      <vt:lpstr>Appendix</vt:lpstr>
      <vt:lpstr>Copilot Screenshots for S3 Policy</vt:lpstr>
      <vt:lpstr>Copilot Screenshot for Authentication module</vt:lpstr>
      <vt:lpstr>Copilot Screenshots for AWS lambda config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Melissa Varghese</dc:creator>
  <cp:lastModifiedBy>Satya Mohapatra</cp:lastModifiedBy>
  <cp:revision>7</cp:revision>
  <dcterms:created xsi:type="dcterms:W3CDTF">2024-09-25T15:01:20Z</dcterms:created>
  <dcterms:modified xsi:type="dcterms:W3CDTF">2024-10-25T15:07:25Z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D6DB954F-EBBA-4914-8ADB-B211F7966D93</vt:lpwstr>
  </property>
  <property fmtid="{D5CDD505-2E9C-101B-9397-08002B2CF9AE}" pid="3" name="ArticulatePath">
    <vt:lpwstr>16X9 Corporate PowerPoint Template Oct 2020_v1</vt:lpwstr>
  </property>
  <property fmtid="{D5CDD505-2E9C-101B-9397-08002B2CF9AE}" pid="4" name="ClassificationContentMarkingFooterLocations">
    <vt:lpwstr>DFS:5</vt:lpwstr>
  </property>
  <property fmtid="{D5CDD505-2E9C-101B-9397-08002B2CF9AE}" pid="5" name="ClassificationContentMarkingFooterText">
    <vt:lpwstr>Internal</vt:lpwstr>
  </property>
  <property fmtid="{D5CDD505-2E9C-101B-9397-08002B2CF9AE}" pid="6" name="ContentTypeId">
    <vt:lpwstr>0x010100C02E4C94CFE16D469F749EBB6651713A</vt:lpwstr>
  </property>
  <property fmtid="{D5CDD505-2E9C-101B-9397-08002B2CF9AE}" pid="7" name="MediaServiceImageTags">
    <vt:lpwstr/>
  </property>
</Properties>
</file>